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4"/>
  </p:sldMasterIdLst>
  <p:notesMasterIdLst>
    <p:notesMasterId r:id="rId12"/>
  </p:notesMasterIdLst>
  <p:sldIdLst>
    <p:sldId id="274" r:id="rId5"/>
    <p:sldId id="279" r:id="rId6"/>
    <p:sldId id="276" r:id="rId7"/>
    <p:sldId id="282" r:id="rId8"/>
    <p:sldId id="280" r:id="rId9"/>
    <p:sldId id="28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 showGuides="1">
      <p:cViewPr varScale="1">
        <p:scale>
          <a:sx n="73" d="100"/>
          <a:sy n="73" d="100"/>
        </p:scale>
        <p:origin x="760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13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6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76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</a:t>
            </a:r>
            <a:r>
              <a:rPr lang="fi-FI" dirty="0"/>
              <a:t>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 bwMode="ltGray"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 bwMode="ltGray"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/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OmistajanvaihdoskooridinaattorihankeSeppo.selmgren@yrittajat.fi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A26E075-AF6C-114C-6D69-65576BBC1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00" y="1413338"/>
            <a:ext cx="7842240" cy="52293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fi-FI" sz="2900" b="1" dirty="0">
                <a:effectLst/>
              </a:rPr>
              <a:t>Tarve:</a:t>
            </a:r>
            <a:endParaRPr lang="fi-FI" sz="29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fi-FI" sz="2900" dirty="0"/>
              <a:t>Lapissa arviolta noin 3000 yritystä tulee 10 vuoden sisällä tarvitsemaan jatkajan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83%  yli 55-vuotiaista yrittäjistä suunnittelee viiden vuoden sisällä luopumista.</a:t>
            </a:r>
          </a:p>
          <a:p>
            <a:pPr marL="815980" lvl="2" indent="0">
              <a:lnSpc>
                <a:spcPct val="90000"/>
              </a:lnSpc>
              <a:buNone/>
            </a:pPr>
            <a:endParaRPr lang="fi-FI" sz="2900" dirty="0"/>
          </a:p>
          <a:p>
            <a:pPr lvl="1">
              <a:lnSpc>
                <a:spcPct val="90000"/>
              </a:lnSpc>
            </a:pPr>
            <a:r>
              <a:rPr lang="fi-FI" sz="2900" b="1" i="1" dirty="0"/>
              <a:t>Ajatuksen kypsyttyä yrittäjän tavoite on usein myydä yritys n. 12 kk sisällä.</a:t>
            </a:r>
          </a:p>
          <a:p>
            <a:pPr lvl="1">
              <a:lnSpc>
                <a:spcPct val="90000"/>
              </a:lnSpc>
            </a:pPr>
            <a:endParaRPr lang="fi-FI" sz="2900" dirty="0"/>
          </a:p>
          <a:p>
            <a:pPr lvl="2">
              <a:lnSpc>
                <a:spcPct val="90000"/>
              </a:lnSpc>
            </a:pPr>
            <a:r>
              <a:rPr lang="fi-FI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Hyvin harva yritys on myytävässä kunnossa tällä myyntipäätöshetkellä!</a:t>
            </a:r>
          </a:p>
          <a:p>
            <a:pPr lvl="3">
              <a:lnSpc>
                <a:spcPct val="90000"/>
              </a:lnSpc>
            </a:pPr>
            <a:r>
              <a:rPr lang="fi-FI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Merkittävä osuus päätyy lopettamiseen myynnin epäonnistuttua </a:t>
            </a:r>
          </a:p>
          <a:p>
            <a:pPr marL="1199970" lvl="3" indent="0">
              <a:lnSpc>
                <a:spcPct val="90000"/>
              </a:lnSpc>
              <a:buNone/>
            </a:pPr>
            <a:endParaRPr lang="fi-FI" sz="2900" b="1" i="1" dirty="0"/>
          </a:p>
          <a:p>
            <a:pPr lvl="1">
              <a:lnSpc>
                <a:spcPct val="90000"/>
              </a:lnSpc>
            </a:pPr>
            <a:r>
              <a:rPr lang="fi-FI" sz="2900" b="1" dirty="0"/>
              <a:t>Yrittäjät  tarvitsevat kipeästi  potkua työn käynnistämiseen sekä valmennusta ja tukea yrityksensä myyntikuntoon saattamisessa</a:t>
            </a:r>
          </a:p>
          <a:p>
            <a:pPr marL="365991" lvl="1" indent="0">
              <a:lnSpc>
                <a:spcPct val="90000"/>
              </a:lnSpc>
              <a:buNone/>
            </a:pPr>
            <a:endParaRPr lang="fi-FI" sz="2900" dirty="0"/>
          </a:p>
          <a:p>
            <a:pPr lvl="4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2900" b="1" i="1" dirty="0"/>
              <a:t>Suurempi todennäköisyys kaupan toteutumiselle ja toiminnan jatkumiselle.</a:t>
            </a:r>
          </a:p>
          <a:p>
            <a:pPr marL="1583960" lvl="4" indent="0">
              <a:lnSpc>
                <a:spcPct val="90000"/>
              </a:lnSpc>
              <a:buNone/>
            </a:pPr>
            <a:endParaRPr lang="fi-FI" sz="2900" b="1" i="1" dirty="0"/>
          </a:p>
          <a:p>
            <a:pPr lvl="4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2900" b="1" i="1" dirty="0">
                <a:effectLst/>
              </a:rPr>
              <a:t>Lapissa </a:t>
            </a:r>
            <a:r>
              <a:rPr lang="fi-FI" sz="2900" b="1" i="1" dirty="0"/>
              <a:t>merkittävä</a:t>
            </a:r>
            <a:r>
              <a:rPr lang="fi-FI" sz="2900" b="1" i="1" dirty="0">
                <a:effectLst/>
              </a:rPr>
              <a:t> yhteiskunnallinen kysymys </a:t>
            </a:r>
            <a:r>
              <a:rPr lang="fi-FI" sz="2900" b="1" i="1" dirty="0"/>
              <a:t> alueen </a:t>
            </a:r>
            <a:r>
              <a:rPr lang="fi-FI" sz="2900" b="1" i="1" dirty="0">
                <a:effectLst/>
              </a:rPr>
              <a:t>elinvoiman säilyttämisessä.</a:t>
            </a:r>
          </a:p>
          <a:p>
            <a:pPr marL="365991" lvl="1" indent="0">
              <a:lnSpc>
                <a:spcPct val="90000"/>
              </a:lnSpc>
              <a:buNone/>
            </a:pPr>
            <a:endParaRPr lang="fi-FI" sz="1500" dirty="0"/>
          </a:p>
          <a:p>
            <a:pPr marL="815980" lvl="2" indent="0">
              <a:lnSpc>
                <a:spcPct val="90000"/>
              </a:lnSpc>
              <a:buNone/>
            </a:pPr>
            <a:endParaRPr lang="fi-FI" sz="1500" dirty="0">
              <a:effectLst/>
            </a:endParaRPr>
          </a:p>
          <a:p>
            <a:pPr>
              <a:lnSpc>
                <a:spcPct val="90000"/>
              </a:lnSpc>
            </a:pPr>
            <a:endParaRPr lang="fi-FI" sz="1500" dirty="0">
              <a:effectLst/>
            </a:endParaRPr>
          </a:p>
        </p:txBody>
      </p:sp>
      <p:pic>
        <p:nvPicPr>
          <p:cNvPr id="7" name="Kuva 6" descr="Johtajisto ääriviiva">
            <a:extLst>
              <a:ext uri="{FF2B5EF4-FFF2-40B4-BE49-F238E27FC236}">
                <a16:creationId xmlns:a16="http://schemas.microsoft.com/office/drawing/2014/main" id="{62AF1285-D876-55C3-0EA1-AF465AFDE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8248" y="2132856"/>
            <a:ext cx="3334354" cy="3334354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670A042-E7A9-6CD1-27CB-5ECBD9E6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</p:spPr>
        <p:txBody>
          <a:bodyPr anchor="b">
            <a:normAutofit/>
          </a:bodyPr>
          <a:lstStyle/>
          <a:p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Omistajanvaihdospalveluhankkeessa opittua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15947F-F23D-1DE4-B04E-4C7E517A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832" y="6489509"/>
            <a:ext cx="3549832" cy="3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ainen pitelee kylttiä">
            <a:extLst>
              <a:ext uri="{FF2B5EF4-FFF2-40B4-BE49-F238E27FC236}">
                <a16:creationId xmlns:a16="http://schemas.microsoft.com/office/drawing/2014/main" id="{A5B2EA39-6A49-765F-71FE-C064F0619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48" y="0"/>
            <a:ext cx="3364756" cy="594928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2956D5D-3FDA-5959-3586-D5A405CD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30442"/>
            <a:ext cx="7008000" cy="960000"/>
          </a:xfrm>
        </p:spPr>
        <p:txBody>
          <a:bodyPr/>
          <a:lstStyle/>
          <a:p>
            <a:r>
              <a:rPr lang="fi-FI" sz="3200">
                <a:latin typeface="+mn-lt"/>
                <a:ea typeface="+mn-ea"/>
                <a:cs typeface="+mn-cs"/>
              </a:rPr>
              <a:t>MITÄ MYYT?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593FF14-5155-A901-F423-64DB8FB9BA52}"/>
              </a:ext>
            </a:extLst>
          </p:cNvPr>
          <p:cNvSpPr txBox="1"/>
          <p:nvPr/>
        </p:nvSpPr>
        <p:spPr>
          <a:xfrm>
            <a:off x="623392" y="1902023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Mistä aloitan</a:t>
            </a:r>
            <a:r>
              <a:rPr lang="fi-FI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?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E2E118B-2122-1071-0906-EEDB98E0E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6263084"/>
            <a:ext cx="3549832" cy="323867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FE42BF7-9945-B92A-B559-3B7B978DA6E1}"/>
              </a:ext>
            </a:extLst>
          </p:cNvPr>
          <p:cNvSpPr txBox="1">
            <a:spLocks/>
          </p:cNvSpPr>
          <p:nvPr/>
        </p:nvSpPr>
        <p:spPr>
          <a:xfrm>
            <a:off x="4026017" y="1268760"/>
            <a:ext cx="7650482" cy="499432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i-FI">
                <a:latin typeface="+mj-lt"/>
              </a:rPr>
              <a:t>Yrittäjän tulee tietää hyvissä ajoin minkälaisena hän haluaa myydä yrityksensä:</a:t>
            </a:r>
          </a:p>
          <a:p>
            <a:pPr marL="0" indent="0">
              <a:buFont typeface="Arial" pitchFamily="34" charset="0"/>
              <a:buNone/>
            </a:pPr>
            <a:endParaRPr lang="fi-FI">
              <a:latin typeface="+mj-lt"/>
            </a:endParaRPr>
          </a:p>
          <a:p>
            <a:r>
              <a:rPr lang="fi-FI">
                <a:latin typeface="+mj-lt"/>
              </a:rPr>
              <a:t>Mitä varallisuutta taseessa on myyntihetkellä</a:t>
            </a:r>
          </a:p>
          <a:p>
            <a:r>
              <a:rPr lang="fi-FI">
                <a:latin typeface="+mj-lt"/>
              </a:rPr>
              <a:t>Mitkä liiketoiminnot ovat myynnissä</a:t>
            </a:r>
          </a:p>
          <a:p>
            <a:r>
              <a:rPr lang="fi-FI">
                <a:latin typeface="+mj-lt"/>
              </a:rPr>
              <a:t>Myydäänkö osakkeet vai liiketoiminta</a:t>
            </a:r>
          </a:p>
          <a:p>
            <a:r>
              <a:rPr lang="fi-FI">
                <a:latin typeface="+mj-lt"/>
              </a:rPr>
              <a:t>Minkälainen kannattavuus yrityksellä on</a:t>
            </a:r>
          </a:p>
          <a:p>
            <a:r>
              <a:rPr lang="fi-FI">
                <a:latin typeface="+mj-lt"/>
              </a:rPr>
              <a:t>Onko prosessit kuvattuja ja selkeitä</a:t>
            </a:r>
          </a:p>
          <a:p>
            <a:r>
              <a:rPr lang="fi-FI">
                <a:latin typeface="+mj-lt"/>
              </a:rPr>
              <a:t>Perustuuko liikevaihto sopimuksiin</a:t>
            </a:r>
          </a:p>
          <a:p>
            <a:r>
              <a:rPr lang="fi-FI">
                <a:latin typeface="+mj-lt"/>
              </a:rPr>
              <a:t>Löytyykö kaikki sopimukset helposti</a:t>
            </a:r>
          </a:p>
          <a:p>
            <a:endParaRPr lang="fi-FI">
              <a:latin typeface="+mj-lt"/>
            </a:endParaRPr>
          </a:p>
          <a:p>
            <a:r>
              <a:rPr lang="fi-FI">
                <a:latin typeface="+mj-lt"/>
              </a:rPr>
              <a:t>Voiko ulkopuolinen onnistua yrittäjänä tässä yrityksessä?</a:t>
            </a:r>
          </a:p>
          <a:p>
            <a:endParaRPr lang="fi-FI">
              <a:latin typeface="+mj-lt"/>
            </a:endParaRPr>
          </a:p>
          <a:p>
            <a:pPr lvl="1"/>
            <a:r>
              <a:rPr lang="fi-FI">
                <a:latin typeface="+mj-lt"/>
              </a:rPr>
              <a:t>Jos yrittäjän oma panos ratkaiseva – onko yrityksellä myyntiarvoa?</a:t>
            </a:r>
          </a:p>
          <a:p>
            <a:pPr lvl="1"/>
            <a:endParaRPr lang="fi-FI">
              <a:latin typeface="+mj-lt"/>
            </a:endParaRPr>
          </a:p>
          <a:p>
            <a:pPr lvl="1"/>
            <a:endParaRPr lang="fi-FI">
              <a:latin typeface="+mj-lt"/>
            </a:endParaRPr>
          </a:p>
          <a:p>
            <a:r>
              <a:rPr lang="fi-FI">
                <a:latin typeface="+mj-lt"/>
              </a:rPr>
              <a:t>Toiminimen liiketoiminnan voi myydä – mutta muista että et voi myydä toimimimen sopimusasiakkaita – vaatii uuden sopimuksen </a:t>
            </a:r>
          </a:p>
          <a:p>
            <a:endParaRPr lang="fi-FI">
              <a:latin typeface="+mj-lt"/>
            </a:endParaRPr>
          </a:p>
          <a:p>
            <a:r>
              <a:rPr lang="fi-FI">
                <a:latin typeface="+mj-lt"/>
              </a:rPr>
              <a:t>Jopa 10 vuotta ennen yhtiömuodon muutos!   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19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2956D5D-3FDA-5959-3586-D5A405CD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67" y="1089435"/>
            <a:ext cx="8928992" cy="960000"/>
          </a:xfrm>
        </p:spPr>
        <p:txBody>
          <a:bodyPr/>
          <a:lstStyle/>
          <a:p>
            <a:r>
              <a:rPr lang="fi-FI" sz="3200">
                <a:latin typeface="+mn-lt"/>
                <a:ea typeface="+mn-ea"/>
                <a:cs typeface="+mn-cs"/>
              </a:rPr>
              <a:t>SUOMALAISELTA YRITYKSELTÄ TILATAAN – harva yritys myy aktiivisesti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593FF14-5155-A901-F423-64DB8FB9BA52}"/>
              </a:ext>
            </a:extLst>
          </p:cNvPr>
          <p:cNvSpPr txBox="1"/>
          <p:nvPr/>
        </p:nvSpPr>
        <p:spPr>
          <a:xfrm>
            <a:off x="488305" y="611706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En nyt ehdi Soita myöhemmin…</a:t>
            </a:r>
            <a:endParaRPr lang="fi-FI" dirty="0">
              <a:latin typeface="Dreaming Outloud Script Pro" panose="020B0604020202020204" pitchFamily="66" charset="0"/>
              <a:cs typeface="Dreaming Outloud Script Pro" panose="020B0604020202020204" pitchFamily="66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E2E118B-2122-1071-0906-EEDB98E0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6263084"/>
            <a:ext cx="3549832" cy="323867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FE42BF7-9945-B92A-B559-3B7B978DA6E1}"/>
              </a:ext>
            </a:extLst>
          </p:cNvPr>
          <p:cNvSpPr txBox="1">
            <a:spLocks/>
          </p:cNvSpPr>
          <p:nvPr/>
        </p:nvSpPr>
        <p:spPr>
          <a:xfrm>
            <a:off x="3359696" y="2753112"/>
            <a:ext cx="8154539" cy="3594787"/>
          </a:xfrm>
          <a:prstGeom prst="rect">
            <a:avLst/>
          </a:prstGeom>
        </p:spPr>
        <p:txBody>
          <a:bodyPr>
            <a:normAutofit/>
          </a:bodyPr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+mj-lt"/>
              </a:rPr>
              <a:t>Yrittäjän – tai yrityskaupan kannalta on loistavaa, että markkina kantaa ja työtä riittää, mutta…</a:t>
            </a:r>
          </a:p>
          <a:p>
            <a:endParaRPr lang="fi-FI">
              <a:latin typeface="+mj-lt"/>
            </a:endParaRPr>
          </a:p>
          <a:p>
            <a:r>
              <a:rPr lang="fi-FI" b="1" i="1">
                <a:latin typeface="+mj-lt"/>
              </a:rPr>
              <a:t>KUN TULEE OMAN ELÄMÄNTYÖN MYYNNIN HETKI – EI OSATA/HALUTA TEHDÄ MYYNTITYÖTÄ</a:t>
            </a:r>
          </a:p>
          <a:p>
            <a:endParaRPr lang="fi-FI" b="1" i="1">
              <a:latin typeface="+mj-lt"/>
            </a:endParaRPr>
          </a:p>
          <a:p>
            <a:pPr lvl="1"/>
            <a:r>
              <a:rPr lang="fi-FI">
                <a:latin typeface="+mj-lt"/>
              </a:rPr>
              <a:t>Kaikista ei ole myyjiksi – ole avoin ja käytä palveluita</a:t>
            </a:r>
          </a:p>
          <a:p>
            <a:endParaRPr lang="fi-FI" dirty="0"/>
          </a:p>
        </p:txBody>
      </p:sp>
      <p:pic>
        <p:nvPicPr>
          <p:cNvPr id="11" name="Kuva 10" descr="Mies Ratsastus a skootteri">
            <a:extLst>
              <a:ext uri="{FF2B5EF4-FFF2-40B4-BE49-F238E27FC236}">
                <a16:creationId xmlns:a16="http://schemas.microsoft.com/office/drawing/2014/main" id="{4DC5E943-C78E-0F69-EB36-A2169A640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92" y="1124744"/>
            <a:ext cx="17811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BC648C-C1BE-49F9-9698-9344F8A7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517" y="6356351"/>
            <a:ext cx="11351173" cy="357050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Omistajanvaihdoskooridinaattorihanke</a:t>
            </a:r>
            <a:r>
              <a:rPr lang="fi-FI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Seppo.selmgren@yrittajat.fi</a:t>
            </a:r>
            <a:r>
              <a:rPr lang="fi-FI" dirty="0"/>
              <a:t> 0505511075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382B11-6524-4E6D-981E-77531D000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64" y="6356351"/>
            <a:ext cx="931773" cy="35705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889A84E-5B85-4461-82A5-E74ACAD89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945" y="6356350"/>
            <a:ext cx="896374" cy="2441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A0D947-E594-4556-BF92-369D44BA3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398" y="6356350"/>
            <a:ext cx="1011826" cy="35332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5D9556A-BE6D-83BE-94F5-D47A04D03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68" y="749261"/>
            <a:ext cx="3617640" cy="47949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D100D8F-D23A-BDEC-4FEF-9A61D68AF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412" y="749261"/>
            <a:ext cx="8133340" cy="47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Luokkahuoneessa oleva reppuselkäinen tyttö katsomassa luokkatovereita">
            <a:extLst>
              <a:ext uri="{FF2B5EF4-FFF2-40B4-BE49-F238E27FC236}">
                <a16:creationId xmlns:a16="http://schemas.microsoft.com/office/drawing/2014/main" id="{73C8B741-F394-7C11-B729-D2C3DC01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797" y="947129"/>
            <a:ext cx="1656184" cy="411304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2956D5D-3FDA-5959-3586-D5A405CD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315416"/>
            <a:ext cx="8928992" cy="960000"/>
          </a:xfrm>
        </p:spPr>
        <p:txBody>
          <a:bodyPr/>
          <a:lstStyle/>
          <a:p>
            <a:r>
              <a:rPr lang="fi-FI" sz="3200">
                <a:latin typeface="+mn-lt"/>
                <a:ea typeface="+mn-ea"/>
                <a:cs typeface="+mn-cs"/>
              </a:rPr>
              <a:t>Ostamme1000.000 € yrityksen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E2E118B-2122-1071-0906-EEDB98E0E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6263084"/>
            <a:ext cx="3549832" cy="323867"/>
          </a:xfrm>
          <a:prstGeom prst="rect">
            <a:avLst/>
          </a:prstGeom>
        </p:spPr>
      </p:pic>
      <p:pic>
        <p:nvPicPr>
          <p:cNvPr id="4" name="Kuva 3" descr="Mies ja pallo paita">
            <a:extLst>
              <a:ext uri="{FF2B5EF4-FFF2-40B4-BE49-F238E27FC236}">
                <a16:creationId xmlns:a16="http://schemas.microsoft.com/office/drawing/2014/main" id="{8EC2ADBC-ACBB-1C91-B690-4375B74F0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400" y="836712"/>
            <a:ext cx="1381125" cy="43338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3DC7576-B530-ABAF-1C9B-5FAAF7E6F848}"/>
              </a:ext>
            </a:extLst>
          </p:cNvPr>
          <p:cNvSpPr txBox="1"/>
          <p:nvPr/>
        </p:nvSpPr>
        <p:spPr>
          <a:xfrm>
            <a:off x="163285" y="52199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25.000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96065AD-F719-36BE-A98B-40886E1376AF}"/>
              </a:ext>
            </a:extLst>
          </p:cNvPr>
          <p:cNvSpPr txBox="1"/>
          <p:nvPr/>
        </p:nvSpPr>
        <p:spPr>
          <a:xfrm>
            <a:off x="1186538" y="50676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25.000</a:t>
            </a:r>
          </a:p>
        </p:txBody>
      </p:sp>
      <p:pic>
        <p:nvPicPr>
          <p:cNvPr id="14" name="Kuva 13" descr="Vanha mies käyttää keppi">
            <a:extLst>
              <a:ext uri="{FF2B5EF4-FFF2-40B4-BE49-F238E27FC236}">
                <a16:creationId xmlns:a16="http://schemas.microsoft.com/office/drawing/2014/main" id="{AF43EF47-3E2D-966B-A7F0-D6CF43A5B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4032" y="908720"/>
            <a:ext cx="2162175" cy="4580397"/>
          </a:xfrm>
          <a:prstGeom prst="rect">
            <a:avLst/>
          </a:prstGeom>
        </p:spPr>
      </p:pic>
      <p:pic>
        <p:nvPicPr>
          <p:cNvPr id="18" name="Kuva 17" descr="Nainen päällä puku">
            <a:extLst>
              <a:ext uri="{FF2B5EF4-FFF2-40B4-BE49-F238E27FC236}">
                <a16:creationId xmlns:a16="http://schemas.microsoft.com/office/drawing/2014/main" id="{451DF183-AC3C-2395-9573-AB552164A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7281" y="992549"/>
            <a:ext cx="2162175" cy="4505325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C1466797-54F4-3C2F-3A63-0AA58BE568FA}"/>
              </a:ext>
            </a:extLst>
          </p:cNvPr>
          <p:cNvSpPr txBox="1"/>
          <p:nvPr/>
        </p:nvSpPr>
        <p:spPr>
          <a:xfrm>
            <a:off x="2459942" y="55172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100.000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90BC125-B7CB-D63C-04A1-9DB0DBE4BAF2}"/>
              </a:ext>
            </a:extLst>
          </p:cNvPr>
          <p:cNvSpPr txBox="1"/>
          <p:nvPr/>
        </p:nvSpPr>
        <p:spPr>
          <a:xfrm>
            <a:off x="3105895" y="580104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100.000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B627150-D703-4E9E-2B3A-CE44751B4B80}"/>
              </a:ext>
            </a:extLst>
          </p:cNvPr>
          <p:cNvSpPr txBox="1"/>
          <p:nvPr/>
        </p:nvSpPr>
        <p:spPr>
          <a:xfrm>
            <a:off x="211934" y="5748979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Omat</a:t>
            </a:r>
          </a:p>
          <a:p>
            <a:r>
              <a:rPr lang="fi-FI"/>
              <a:t>Säästöt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7E6C40D-5639-8553-80E3-798D35644565}"/>
              </a:ext>
            </a:extLst>
          </p:cNvPr>
          <p:cNvSpPr txBox="1"/>
          <p:nvPr/>
        </p:nvSpPr>
        <p:spPr>
          <a:xfrm>
            <a:off x="2382998" y="61069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Yrittäjälaina</a:t>
            </a:r>
          </a:p>
          <a:p>
            <a:r>
              <a:rPr lang="fi-FI"/>
              <a:t>Finnvera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A1DAA16-2BC1-44A7-861D-8D20E56F9847}"/>
              </a:ext>
            </a:extLst>
          </p:cNvPr>
          <p:cNvSpPr txBox="1"/>
          <p:nvPr/>
        </p:nvSpPr>
        <p:spPr>
          <a:xfrm>
            <a:off x="4608847" y="5554708"/>
            <a:ext cx="2399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650.000</a:t>
            </a:r>
          </a:p>
          <a:p>
            <a:r>
              <a:rPr lang="fi-FI"/>
              <a:t>Laina pankista</a:t>
            </a:r>
          </a:p>
          <a:p>
            <a:r>
              <a:rPr lang="fi-FI"/>
              <a:t>50% Takaus Finnvera</a:t>
            </a:r>
          </a:p>
          <a:p>
            <a:r>
              <a:rPr lang="fi-FI"/>
              <a:t>-Yritys vakuutena</a:t>
            </a:r>
          </a:p>
        </p:txBody>
      </p:sp>
      <p:pic>
        <p:nvPicPr>
          <p:cNvPr id="27" name="Kuva 26" descr="mies smokissa">
            <a:extLst>
              <a:ext uri="{FF2B5EF4-FFF2-40B4-BE49-F238E27FC236}">
                <a16:creationId xmlns:a16="http://schemas.microsoft.com/office/drawing/2014/main" id="{B841EFBB-B9A0-75A6-41C7-26899A192F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61880" y="885666"/>
            <a:ext cx="1600200" cy="4572000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84E43D97-C48F-CFAC-230D-5F06D65EDABF}"/>
              </a:ext>
            </a:extLst>
          </p:cNvPr>
          <p:cNvSpPr txBox="1"/>
          <p:nvPr/>
        </p:nvSpPr>
        <p:spPr>
          <a:xfrm>
            <a:off x="7007965" y="5497874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100.000</a:t>
            </a:r>
          </a:p>
          <a:p>
            <a:r>
              <a:rPr lang="fi-FI"/>
              <a:t>Edellinen yrittäjä</a:t>
            </a:r>
          </a:p>
          <a:p>
            <a:r>
              <a:rPr lang="fi-FI"/>
              <a:t>Rahoittaa</a:t>
            </a:r>
          </a:p>
          <a:p>
            <a:r>
              <a:rPr lang="fi-FI"/>
              <a:t>ja saattaa</a:t>
            </a:r>
          </a:p>
        </p:txBody>
      </p:sp>
      <p:pic>
        <p:nvPicPr>
          <p:cNvPr id="32" name="Kuva 31" descr="Tehdas tasaisella täytöllä">
            <a:extLst>
              <a:ext uri="{FF2B5EF4-FFF2-40B4-BE49-F238E27FC236}">
                <a16:creationId xmlns:a16="http://schemas.microsoft.com/office/drawing/2014/main" id="{9B1441AF-CE12-F274-AB19-53406B85F6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84232" y="732266"/>
            <a:ext cx="4247733" cy="4247733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40132D8A-4AC7-B1B2-6236-8753A6115226}"/>
              </a:ext>
            </a:extLst>
          </p:cNvPr>
          <p:cNvSpPr txBox="1"/>
          <p:nvPr/>
        </p:nvSpPr>
        <p:spPr>
          <a:xfrm>
            <a:off x="8793750" y="4467516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Yrityksellä tuottava liiketoiminta</a:t>
            </a:r>
          </a:p>
          <a:p>
            <a:r>
              <a:rPr lang="fi-FI"/>
              <a:t>ja kassavirta</a:t>
            </a:r>
          </a:p>
          <a:p>
            <a:r>
              <a:rPr lang="fi-FI"/>
              <a:t>Maksuaika tuloksella esim </a:t>
            </a:r>
          </a:p>
          <a:p>
            <a:r>
              <a:rPr lang="fi-FI"/>
              <a:t>5 – 7 vuotta</a:t>
            </a:r>
          </a:p>
        </p:txBody>
      </p:sp>
    </p:spTree>
    <p:extLst>
      <p:ext uri="{BB962C8B-B14F-4D97-AF65-F5344CB8AC3E}">
        <p14:creationId xmlns:p14="http://schemas.microsoft.com/office/powerpoint/2010/main" val="24753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2956D5D-3FDA-5959-3586-D5A405CD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30" y="-206685"/>
            <a:ext cx="8928992" cy="960000"/>
          </a:xfrm>
        </p:spPr>
        <p:txBody>
          <a:bodyPr/>
          <a:lstStyle/>
          <a:p>
            <a:r>
              <a:rPr lang="fi-FI" sz="3200">
                <a:latin typeface="+mn-lt"/>
                <a:ea typeface="+mn-ea"/>
                <a:cs typeface="+mn-cs"/>
              </a:rPr>
              <a:t>YRITYKSEN ARVON MÄÄRITTÄMINEN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E2E118B-2122-1071-0906-EEDB98E0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6263084"/>
            <a:ext cx="3549832" cy="3238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62DC3D-6E81-4CD9-2153-A764226AFADE}"/>
              </a:ext>
            </a:extLst>
          </p:cNvPr>
          <p:cNvSpPr txBox="1">
            <a:spLocks/>
          </p:cNvSpPr>
          <p:nvPr/>
        </p:nvSpPr>
        <p:spPr>
          <a:xfrm>
            <a:off x="2063552" y="1484784"/>
            <a:ext cx="10128448" cy="3922775"/>
          </a:xfrm>
          <a:prstGeom prst="rect">
            <a:avLst/>
          </a:prstGeom>
        </p:spPr>
        <p:txBody>
          <a:bodyPr>
            <a:normAutofit/>
          </a:bodyPr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+mj-lt"/>
              </a:rPr>
              <a:t>Arvonmääritykseen on olemassa useita oikeita tapoja!</a:t>
            </a:r>
          </a:p>
          <a:p>
            <a:r>
              <a:rPr lang="fi-FI">
                <a:latin typeface="+mj-lt"/>
              </a:rPr>
              <a:t>Yrityksen arvo perustuu normaalisti sen kykyyn tehdä kassavirtaa  tulevaisuudessa. </a:t>
            </a:r>
            <a:r>
              <a:rPr lang="fi-FI" i="1">
                <a:latin typeface="+mj-lt"/>
              </a:rPr>
              <a:t>– Rahoittajan katse kääntyy ostajaan….</a:t>
            </a:r>
          </a:p>
          <a:p>
            <a:r>
              <a:rPr lang="fi-FI">
                <a:latin typeface="+mj-lt"/>
              </a:rPr>
              <a:t>Aikaisemmin tehty tulos luo uskottavuutta tulevaisuuden tuottokyvylle.</a:t>
            </a:r>
          </a:p>
          <a:p>
            <a:pPr marL="365991" lvl="1" indent="0">
              <a:buNone/>
            </a:pPr>
            <a:r>
              <a:rPr lang="fi-FI">
                <a:solidFill>
                  <a:srgbClr val="FF0000"/>
                </a:solidFill>
                <a:latin typeface="+mj-lt"/>
              </a:rPr>
              <a:t>- Huom!10.000 euroa käyttökatteessa = 30.000 - 70.000 myyntihinnassa</a:t>
            </a:r>
          </a:p>
          <a:p>
            <a:r>
              <a:rPr lang="fi-FI">
                <a:latin typeface="+mj-lt"/>
              </a:rPr>
              <a:t>Taseessa oleva varallisuus vaikuttaa myös arvonmääritykseen.</a:t>
            </a:r>
          </a:p>
          <a:p>
            <a:r>
              <a:rPr lang="fi-FI">
                <a:latin typeface="+mj-lt"/>
              </a:rPr>
              <a:t>Lähtökohtaisesti ostajan tulee pystyä maksamaan yrityskauppa kohtuullisessa ajassa yrityksen tuloksen kautta ( 2- 7 vuotta)</a:t>
            </a:r>
          </a:p>
          <a:p>
            <a:r>
              <a:rPr lang="fi-FI">
                <a:latin typeface="+mj-lt"/>
              </a:rPr>
              <a:t>Lopullisen oikean arvon määrittää markkina ja kahdenkeskinen kauppa</a:t>
            </a:r>
          </a:p>
          <a:p>
            <a:endParaRPr lang="fi-FI"/>
          </a:p>
        </p:txBody>
      </p:sp>
      <p:pic>
        <p:nvPicPr>
          <p:cNvPr id="7" name="Kuva 6" descr="Arkkitehtuuri ääriviiva">
            <a:extLst>
              <a:ext uri="{FF2B5EF4-FFF2-40B4-BE49-F238E27FC236}">
                <a16:creationId xmlns:a16="http://schemas.microsoft.com/office/drawing/2014/main" id="{0AF0D36D-81A6-52E7-BD38-1666D7AE2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97" y="768525"/>
            <a:ext cx="1907933" cy="190793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03CF885-4A46-D935-0573-053DEFF7FACF}"/>
              </a:ext>
            </a:extLst>
          </p:cNvPr>
          <p:cNvSpPr txBox="1"/>
          <p:nvPr/>
        </p:nvSpPr>
        <p:spPr>
          <a:xfrm>
            <a:off x="191344" y="5538863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i="1">
                <a:solidFill>
                  <a:srgbClr val="FF0000"/>
                </a:solidFill>
              </a:rPr>
              <a:t>”Erityisen haasteellisia myytäviä ovat yrittäjän henkilökohtaisen työpanokseen perustuvat tai pientä liikevaihtoa tekevät yritykset, joille on kertynyt yrittäjän elämäntyön ja ahkeruuden tuloksena iso tasearvo”</a:t>
            </a:r>
            <a:endParaRPr lang="fi-F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6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F629FA6A-C1E4-0AD7-154C-181D8D4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245615"/>
            <a:ext cx="10338777" cy="173961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6969F13-5D0C-2AD1-10FC-B64F6E65D1B0}"/>
              </a:ext>
            </a:extLst>
          </p:cNvPr>
          <p:cNvSpPr txBox="1"/>
          <p:nvPr/>
        </p:nvSpPr>
        <p:spPr>
          <a:xfrm>
            <a:off x="397456" y="836712"/>
            <a:ext cx="5914568" cy="4752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fi-FI" sz="2000" b="1"/>
              <a:t>Jos aiot myydä yrityksesi tai liiketoimintasi</a:t>
            </a:r>
            <a:endParaRPr lang="fi-FI" sz="1200" b="1"/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/>
              <a:t>Aloita valmistetlut 3 5- vuotta etuukäteen</a:t>
            </a:r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b="1" i="1"/>
              <a:t>Laita kirjanpito kuntoon ostajaa ajatellen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/>
              <a:t>Verottaja kyllä saa omansa – mutta suunnittele!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/>
              <a:t>Eriytä ja selkeytä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/>
              <a:t>Selvitä mikä olisi oikea yritysmuoto 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fi-FI" sz="1200" b="1"/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b="1"/>
              <a:t>”</a:t>
            </a:r>
            <a:r>
              <a:rPr lang="fi-FI" sz="1200" b="1" i="1"/>
              <a:t>Miksi kirjanpitäjä ei ole sanonut minulle?”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Tuloslaskelma kertoo paljon kehityksestä – pyydä kirjanpitäjää selittämään päärivit joka vuosi</a:t>
            </a:r>
          </a:p>
          <a:p>
            <a:pPr marL="1657316" lvl="3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Käytä palveluja! – osa on maksuttomia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fi-FI" sz="1200" i="1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fi-FI" sz="1200" i="1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fi-FI" sz="2000" b="1" i="1"/>
              <a:t>Jos aiot ostaa yrityksen tai liiketoiminnan</a:t>
            </a:r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Ymmärrä mitä ostat, harkitse ja analysoi – tyypillisesti neuvottelu vie 8 - 12 kk</a:t>
            </a:r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Kill your darlings</a:t>
            </a:r>
          </a:p>
          <a:p>
            <a:pPr marL="742939" lvl="1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Ota ajoissa yhteyttä 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Finnveraan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Pankkiin 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Kunnan yritysneuvojaan</a:t>
            </a:r>
          </a:p>
          <a:p>
            <a:pPr marL="1200127" lvl="2" indent="-2857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i-FI" sz="1200" i="1"/>
              <a:t>Omistajanvaihdoskoordinaattoriin</a:t>
            </a:r>
            <a:endParaRPr lang="fi-FI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fi-FI" sz="1100" dirty="0"/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fi-FI" sz="1100" dirty="0"/>
          </a:p>
        </p:txBody>
      </p:sp>
      <p:pic>
        <p:nvPicPr>
          <p:cNvPr id="10" name="Kuva 9" descr="Mies päällä a huppari">
            <a:extLst>
              <a:ext uri="{FF2B5EF4-FFF2-40B4-BE49-F238E27FC236}">
                <a16:creationId xmlns:a16="http://schemas.microsoft.com/office/drawing/2014/main" id="{1C677CB8-A8F6-7638-F7A1-92044553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5149" y="622109"/>
            <a:ext cx="3363935" cy="453508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0ECEBD-A07F-39AE-3F64-C1D35A45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7" y="-531440"/>
            <a:ext cx="9138790" cy="111600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fi-FI"/>
              <a:t>Aika ja mitä pitäisi tehdä </a:t>
            </a:r>
            <a:endParaRPr lang="fi-FI" b="1" kern="1200">
              <a:latin typeface="+mj-lt"/>
              <a:ea typeface="+mj-ea"/>
              <a:cs typeface="+mj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0C57E7-2478-290A-5C28-BC80AAF11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246" y="6581967"/>
            <a:ext cx="2536417" cy="2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9128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PowerPoint.potx" id="{19A87F38-8497-41DC-800A-1A85418D52D6}" vid="{1248F3D7-C595-46AE-9C95-15DAF02788B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8F85E3B61C1E44BB5BB2C4D99E2E7B" ma:contentTypeVersion="16" ma:contentTypeDescription="Luo uusi asiakirja." ma:contentTypeScope="" ma:versionID="4cf4aa8453387855d1825f3ef4069620">
  <xsd:schema xmlns:xsd="http://www.w3.org/2001/XMLSchema" xmlns:xs="http://www.w3.org/2001/XMLSchema" xmlns:p="http://schemas.microsoft.com/office/2006/metadata/properties" xmlns:ns2="b57b7e68-3d34-4140-8916-a8f93a97d775" xmlns:ns3="3d290a92-917e-4ec8-9a3e-376e884f7e98" targetNamespace="http://schemas.microsoft.com/office/2006/metadata/properties" ma:root="true" ma:fieldsID="ffbebff20d4f2ec86b226ddb96645310" ns2:_="" ns3:_="">
    <xsd:import namespace="b57b7e68-3d34-4140-8916-a8f93a97d775"/>
    <xsd:import namespace="3d290a92-917e-4ec8-9a3e-376e884f7e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b7e68-3d34-4140-8916-a8f93a97d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90a92-917e-4ec8-9a3e-376e884f7e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6c08b0d-5b68-4478-bd21-a0685d5640a6}" ma:internalName="TaxCatchAll" ma:showField="CatchAllData" ma:web="3d290a92-917e-4ec8-9a3e-376e884f7e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290a92-917e-4ec8-9a3e-376e884f7e98" xsi:nil="true"/>
    <lcf76f155ced4ddcb4097134ff3c332f xmlns="b57b7e68-3d34-4140-8916-a8f93a97d7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8E4650-8BB2-40A8-A903-DE8D2FF22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b7e68-3d34-4140-8916-a8f93a97d775"/>
    <ds:schemaRef ds:uri="3d290a92-917e-4ec8-9a3e-376e884f7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4007E-62A5-4A4A-878E-8B17245E2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94D5A-6222-443B-83D1-017F60433C38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b57b7e68-3d34-4140-8916-a8f93a97d77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d290a92-917e-4ec8-9a3e-376e884f7e9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SY_PowerPoint_2019</Template>
  <TotalTime>4780</TotalTime>
  <Words>473</Words>
  <Application>Microsoft Office PowerPoint</Application>
  <PresentationFormat>Laajakuva</PresentationFormat>
  <Paragraphs>98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Dreaming Outloud Script Pro</vt:lpstr>
      <vt:lpstr>Wingdings</vt:lpstr>
      <vt:lpstr>Suomen Yrittajat</vt:lpstr>
      <vt:lpstr>Omistajanvaihdospalveluhankkeessa opittua</vt:lpstr>
      <vt:lpstr>MITÄ MYYT?</vt:lpstr>
      <vt:lpstr>SUOMALAISELTA YRITYKSELTÄ TILATAAN – harva yritys myy aktiivisesti</vt:lpstr>
      <vt:lpstr>PowerPoint-esitys</vt:lpstr>
      <vt:lpstr>Ostamme1000.000 € yrityksen</vt:lpstr>
      <vt:lpstr>YRITYKSEN ARVON MÄÄRITTÄMINEN</vt:lpstr>
      <vt:lpstr>Aika ja mitä pitäisi tehdä 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Marko Merkkiniemi</dc:creator>
  <cp:lastModifiedBy>Seppo Selmgren</cp:lastModifiedBy>
  <cp:revision>43</cp:revision>
  <dcterms:created xsi:type="dcterms:W3CDTF">2021-02-01T07:12:15Z</dcterms:created>
  <dcterms:modified xsi:type="dcterms:W3CDTF">2023-02-06T06:27:06Z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0x010100AD8F85E3B61C1E44BB5BB2C4D99E2E7B</vt:lpwstr>
  </property>
</Properties>
</file>