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4" r:id="rId6"/>
    <p:sldId id="260" r:id="rId7"/>
    <p:sldId id="273" r:id="rId8"/>
    <p:sldId id="275" r:id="rId9"/>
    <p:sldId id="259" r:id="rId10"/>
    <p:sldId id="257" r:id="rId11"/>
    <p:sldId id="258" r:id="rId12"/>
    <p:sldId id="261" r:id="rId13"/>
    <p:sldId id="262" r:id="rId14"/>
    <p:sldId id="266" r:id="rId15"/>
    <p:sldId id="272" r:id="rId16"/>
    <p:sldId id="278" r:id="rId17"/>
    <p:sldId id="267" r:id="rId18"/>
    <p:sldId id="264" r:id="rId19"/>
    <p:sldId id="268" r:id="rId20"/>
    <p:sldId id="269" r:id="rId21"/>
    <p:sldId id="270" r:id="rId22"/>
    <p:sldId id="271" r:id="rId23"/>
    <p:sldId id="277"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5B847-B770-4AE0-9945-7ACB5DF64B08}" v="2374" dt="2022-02-03T07:55:07.984"/>
    <p1510:client id="{3B4A48CE-BAF4-5660-C51E-8D76BB35C586}" v="2152" dt="2022-02-03T09:37:40.965"/>
    <p1510:client id="{76FFF876-3BCD-88F9-B4B1-286756E1880F}" v="56" dt="2022-02-03T10:29:24.476"/>
    <p1510:client id="{AF9FF3FA-A31F-41C3-9036-D522AD387B93}" v="512" dt="2022-02-03T08:32:03.350"/>
    <p1510:client id="{B477A1A4-3FA0-B987-FD2E-A271711226C3}" v="2078" dt="2022-02-03T12:48:17.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5" d="100"/>
          <a:sy n="115" d="100"/>
        </p:scale>
        <p:origin x="1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20.12.2022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20.12.2022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20.12.2022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20.12.2022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20.12.2022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20.12.2022</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7">
            <a:extLst>
              <a:ext uri="{FF2B5EF4-FFF2-40B4-BE49-F238E27FC236}">
                <a16:creationId xmlns:a16="http://schemas.microsoft.com/office/drawing/2014/main" id="{61B2441C-7AFE-43A7-87FE-3356A8078B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9">
            <a:extLst>
              <a:ext uri="{FF2B5EF4-FFF2-40B4-BE49-F238E27FC236}">
                <a16:creationId xmlns:a16="http://schemas.microsoft.com/office/drawing/2014/main" id="{5707F116-8EC0-4822-9067-186AC8C96E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1" name="Freeform: Shape 11">
            <a:extLst>
              <a:ext uri="{FF2B5EF4-FFF2-40B4-BE49-F238E27FC236}">
                <a16:creationId xmlns:a16="http://schemas.microsoft.com/office/drawing/2014/main" id="{49F1A7E4-819D-4D21-8E8B-32671A9F9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Otsikko 1"/>
          <p:cNvSpPr>
            <a:spLocks noGrp="1"/>
          </p:cNvSpPr>
          <p:nvPr>
            <p:ph type="ctrTitle"/>
          </p:nvPr>
        </p:nvSpPr>
        <p:spPr>
          <a:xfrm>
            <a:off x="1116701" y="2452526"/>
            <a:ext cx="4248318" cy="1952947"/>
          </a:xfrm>
          <a:noFill/>
        </p:spPr>
        <p:txBody>
          <a:bodyPr anchor="ctr">
            <a:normAutofit/>
          </a:bodyPr>
          <a:lstStyle/>
          <a:p>
            <a:r>
              <a:rPr lang="fi-FI" sz="3600" dirty="0">
                <a:solidFill>
                  <a:srgbClr val="080808"/>
                </a:solidFill>
                <a:cs typeface="Calibri Light"/>
              </a:rPr>
              <a:t>TVT- koulutus</a:t>
            </a:r>
            <a:endParaRPr lang="fi-FI" sz="3600" dirty="0">
              <a:solidFill>
                <a:srgbClr val="080808"/>
              </a:solidFill>
            </a:endParaRPr>
          </a:p>
        </p:txBody>
      </p:sp>
      <p:sp>
        <p:nvSpPr>
          <p:cNvPr id="3" name="Alaotsikko 2"/>
          <p:cNvSpPr>
            <a:spLocks noGrp="1"/>
          </p:cNvSpPr>
          <p:nvPr>
            <p:ph type="subTitle" idx="1"/>
          </p:nvPr>
        </p:nvSpPr>
        <p:spPr>
          <a:xfrm>
            <a:off x="1991745" y="4557900"/>
            <a:ext cx="2442690" cy="915772"/>
          </a:xfrm>
          <a:noFill/>
        </p:spPr>
        <p:txBody>
          <a:bodyPr vert="horz" lIns="91440" tIns="45720" rIns="91440" bIns="45720" rtlCol="0">
            <a:normAutofit/>
          </a:bodyPr>
          <a:lstStyle/>
          <a:p>
            <a:r>
              <a:rPr lang="fi-FI" sz="2000">
                <a:solidFill>
                  <a:srgbClr val="080808"/>
                </a:solidFill>
                <a:cs typeface="Calibri"/>
              </a:rPr>
              <a:t>Katri-Anna Kokkonen</a:t>
            </a:r>
          </a:p>
          <a:p>
            <a:r>
              <a:rPr lang="fi-FI" sz="2000">
                <a:solidFill>
                  <a:srgbClr val="080808"/>
                </a:solidFill>
                <a:cs typeface="Calibri"/>
              </a:rPr>
              <a:t>Aliisa Salminen</a:t>
            </a:r>
          </a:p>
        </p:txBody>
      </p:sp>
      <p:sp>
        <p:nvSpPr>
          <p:cNvPr id="92" name="Rectangle 13">
            <a:extLst>
              <a:ext uri="{FF2B5EF4-FFF2-40B4-BE49-F238E27FC236}">
                <a16:creationId xmlns:a16="http://schemas.microsoft.com/office/drawing/2014/main" id="{EEF31B1A-1BB2-47DE-B18A-424413A9DF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2051" y="1189367"/>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15">
            <a:extLst>
              <a:ext uri="{FF2B5EF4-FFF2-40B4-BE49-F238E27FC236}">
                <a16:creationId xmlns:a16="http://schemas.microsoft.com/office/drawing/2014/main" id="{B9FDBB0E-6648-40FA-8EA9-F5E39D798C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99177" y="1361513"/>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17">
            <a:extLst>
              <a:ext uri="{FF2B5EF4-FFF2-40B4-BE49-F238E27FC236}">
                <a16:creationId xmlns:a16="http://schemas.microsoft.com/office/drawing/2014/main" id="{B1ECBAC9-8FF8-4D44-BD49-6B81C38167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951582" y="-621194"/>
            <a:ext cx="2495927" cy="1767670"/>
          </a:xfrm>
          <a:custGeom>
            <a:avLst/>
            <a:gdLst>
              <a:gd name="connsiteX0" fmla="*/ 0 w 2495927"/>
              <a:gd name="connsiteY0" fmla="*/ 1767670 h 1767670"/>
              <a:gd name="connsiteX1" fmla="*/ 1767670 w 2495927"/>
              <a:gd name="connsiteY1" fmla="*/ 0 h 1767670"/>
              <a:gd name="connsiteX2" fmla="*/ 2495927 w 2495927"/>
              <a:gd name="connsiteY2" fmla="*/ 728256 h 1767670"/>
              <a:gd name="connsiteX3" fmla="*/ 2495927 w 2495927"/>
              <a:gd name="connsiteY3" fmla="*/ 1767670 h 1767670"/>
            </a:gdLst>
            <a:ahLst/>
            <a:cxnLst>
              <a:cxn ang="0">
                <a:pos x="connsiteX0" y="connsiteY0"/>
              </a:cxn>
              <a:cxn ang="0">
                <a:pos x="connsiteX1" y="connsiteY1"/>
              </a:cxn>
              <a:cxn ang="0">
                <a:pos x="connsiteX2" y="connsiteY2"/>
              </a:cxn>
              <a:cxn ang="0">
                <a:pos x="connsiteX3" y="connsiteY3"/>
              </a:cxn>
            </a:cxnLst>
            <a:rect l="l" t="t" r="r" b="b"/>
            <a:pathLst>
              <a:path w="2495927" h="1767670">
                <a:moveTo>
                  <a:pt x="0" y="1767670"/>
                </a:moveTo>
                <a:lnTo>
                  <a:pt x="1767670" y="0"/>
                </a:lnTo>
                <a:lnTo>
                  <a:pt x="2495927" y="728256"/>
                </a:lnTo>
                <a:lnTo>
                  <a:pt x="2495927" y="176767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Rectangle 19">
            <a:extLst>
              <a:ext uri="{FF2B5EF4-FFF2-40B4-BE49-F238E27FC236}">
                <a16:creationId xmlns:a16="http://schemas.microsoft.com/office/drawing/2014/main" id="{530F234A-713C-4B90-B43E-8F10C8B67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36578" y="419910"/>
            <a:ext cx="1130961" cy="113096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Rectangle 21">
            <a:extLst>
              <a:ext uri="{FF2B5EF4-FFF2-40B4-BE49-F238E27FC236}">
                <a16:creationId xmlns:a16="http://schemas.microsoft.com/office/drawing/2014/main" id="{3D9E8922-1B3D-4020-A05C-C539C0C550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35024" y="4167722"/>
            <a:ext cx="1079965" cy="107996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7" name="Rectangle 23">
            <a:extLst>
              <a:ext uri="{FF2B5EF4-FFF2-40B4-BE49-F238E27FC236}">
                <a16:creationId xmlns:a16="http://schemas.microsoft.com/office/drawing/2014/main" id="{A8064EBB-920B-4259-AC3A-6F286FAF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011922" y="4095164"/>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Rectangle 25">
            <a:extLst>
              <a:ext uri="{FF2B5EF4-FFF2-40B4-BE49-F238E27FC236}">
                <a16:creationId xmlns:a16="http://schemas.microsoft.com/office/drawing/2014/main" id="{52329D9A-3D48-4B69-939D-2A480F1478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5097" y="3345077"/>
            <a:ext cx="1316404" cy="131640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7">
            <a:extLst>
              <a:ext uri="{FF2B5EF4-FFF2-40B4-BE49-F238E27FC236}">
                <a16:creationId xmlns:a16="http://schemas.microsoft.com/office/drawing/2014/main" id="{2D5CC4CB-7B78-480A-A0AE-A8A35C08E1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17113" y="4226109"/>
            <a:ext cx="586534" cy="586534"/>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9">
            <a:extLst>
              <a:ext uri="{FF2B5EF4-FFF2-40B4-BE49-F238E27FC236}">
                <a16:creationId xmlns:a16="http://schemas.microsoft.com/office/drawing/2014/main" id="{DC580C66-5435-4F00-873E-679D3D5049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241090" y="5965012"/>
            <a:ext cx="696678" cy="6966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31">
            <a:extLst>
              <a:ext uri="{FF2B5EF4-FFF2-40B4-BE49-F238E27FC236}">
                <a16:creationId xmlns:a16="http://schemas.microsoft.com/office/drawing/2014/main" id="{B4AFD177-1A38-4FAE-87D4-840AE22C86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5870" y="5837885"/>
            <a:ext cx="2055357" cy="102767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38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a:extLst>
              <a:ext uri="{FF2B5EF4-FFF2-40B4-BE49-F238E27FC236}">
                <a16:creationId xmlns:a16="http://schemas.microsoft.com/office/drawing/2014/main" id="{8D5363F7-7C67-4749-8DA6-46B4717A80B5}"/>
              </a:ext>
            </a:extLst>
          </p:cNvPr>
          <p:cNvPicPr>
            <a:picLocks noChangeAspect="1"/>
          </p:cNvPicPr>
          <p:nvPr/>
        </p:nvPicPr>
        <p:blipFill>
          <a:blip r:embed="rId2"/>
          <a:stretch>
            <a:fillRect/>
          </a:stretch>
        </p:blipFill>
        <p:spPr>
          <a:xfrm>
            <a:off x="459059" y="269256"/>
            <a:ext cx="7008541" cy="3931269"/>
          </a:xfrm>
          <a:prstGeom prst="rect">
            <a:avLst/>
          </a:prstGeom>
        </p:spPr>
      </p:pic>
      <p:sp>
        <p:nvSpPr>
          <p:cNvPr id="3" name="Nuoli: Ylös 2">
            <a:extLst>
              <a:ext uri="{FF2B5EF4-FFF2-40B4-BE49-F238E27FC236}">
                <a16:creationId xmlns:a16="http://schemas.microsoft.com/office/drawing/2014/main" id="{8739A27B-639C-40E4-94CF-DF59C33CC540}"/>
              </a:ext>
            </a:extLst>
          </p:cNvPr>
          <p:cNvSpPr/>
          <p:nvPr/>
        </p:nvSpPr>
        <p:spPr>
          <a:xfrm rot="780000">
            <a:off x="261752" y="1293716"/>
            <a:ext cx="306659" cy="975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Nuoli: Vasen 3">
            <a:extLst>
              <a:ext uri="{FF2B5EF4-FFF2-40B4-BE49-F238E27FC236}">
                <a16:creationId xmlns:a16="http://schemas.microsoft.com/office/drawing/2014/main" id="{935DCE92-3D2E-41BC-AE76-791C164384CF}"/>
              </a:ext>
            </a:extLst>
          </p:cNvPr>
          <p:cNvSpPr/>
          <p:nvPr/>
        </p:nvSpPr>
        <p:spPr>
          <a:xfrm>
            <a:off x="7236499" y="1145777"/>
            <a:ext cx="975731" cy="4832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5">
            <a:extLst>
              <a:ext uri="{FF2B5EF4-FFF2-40B4-BE49-F238E27FC236}">
                <a16:creationId xmlns:a16="http://schemas.microsoft.com/office/drawing/2014/main" id="{E52FE3D4-909A-4881-871E-9C05C62FB352}"/>
              </a:ext>
            </a:extLst>
          </p:cNvPr>
          <p:cNvPicPr>
            <a:picLocks noChangeAspect="1"/>
          </p:cNvPicPr>
          <p:nvPr/>
        </p:nvPicPr>
        <p:blipFill>
          <a:blip r:embed="rId3"/>
          <a:stretch>
            <a:fillRect/>
          </a:stretch>
        </p:blipFill>
        <p:spPr>
          <a:xfrm>
            <a:off x="4724400" y="2657475"/>
            <a:ext cx="7138639" cy="4005610"/>
          </a:xfrm>
          <a:prstGeom prst="rect">
            <a:avLst/>
          </a:prstGeom>
        </p:spPr>
      </p:pic>
      <p:sp>
        <p:nvSpPr>
          <p:cNvPr id="6" name="Tekstiruutu 5">
            <a:extLst>
              <a:ext uri="{FF2B5EF4-FFF2-40B4-BE49-F238E27FC236}">
                <a16:creationId xmlns:a16="http://schemas.microsoft.com/office/drawing/2014/main" id="{CCDC4C2A-D03D-4E6C-81B5-4EB5DF4B80EB}"/>
              </a:ext>
            </a:extLst>
          </p:cNvPr>
          <p:cNvSpPr txBox="1"/>
          <p:nvPr/>
        </p:nvSpPr>
        <p:spPr>
          <a:xfrm>
            <a:off x="159371" y="2733443"/>
            <a:ext cx="4480931" cy="258532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Vain tiimissä olevat henkilöt näkevät tiimin sisällön. Eli päiväkodin henkilöstö.</a:t>
            </a:r>
            <a:endParaRPr lang="fi-FI" dirty="0"/>
          </a:p>
          <a:p>
            <a:endParaRPr lang="fi-FI" dirty="0"/>
          </a:p>
          <a:p>
            <a:r>
              <a:rPr lang="fi-FI" dirty="0"/>
              <a:t>1. Valitse </a:t>
            </a:r>
            <a:r>
              <a:rPr lang="fi-FI" dirty="0" err="1"/>
              <a:t>TEAMSistä</a:t>
            </a:r>
            <a:r>
              <a:rPr lang="fi-FI" dirty="0"/>
              <a:t> tiimit</a:t>
            </a:r>
            <a:endParaRPr lang="fi-FI"/>
          </a:p>
          <a:p>
            <a:r>
              <a:rPr lang="fi-FI" dirty="0">
                <a:cs typeface="Calibri"/>
              </a:rPr>
              <a:t>2. Valitse Poikkijoen Päiväkoti</a:t>
            </a:r>
          </a:p>
          <a:p>
            <a:r>
              <a:rPr lang="fi-FI" dirty="0">
                <a:cs typeface="Calibri"/>
              </a:rPr>
              <a:t>3. Sinulle aukeaa päiväkodin keskustelusivu, jonne voi kirjoittaa jotain ja kaikki tiimissä olevat jäsenet näkevät sen.</a:t>
            </a:r>
          </a:p>
          <a:p>
            <a:endParaRPr lang="fi-FI" dirty="0">
              <a:cs typeface="Calibri"/>
            </a:endParaRPr>
          </a:p>
        </p:txBody>
      </p:sp>
      <p:sp>
        <p:nvSpPr>
          <p:cNvPr id="7" name="Nuoli: Ylös 6">
            <a:extLst>
              <a:ext uri="{FF2B5EF4-FFF2-40B4-BE49-F238E27FC236}">
                <a16:creationId xmlns:a16="http://schemas.microsoft.com/office/drawing/2014/main" id="{C6E79AFB-21AB-41B6-892D-097021252E7C}"/>
              </a:ext>
            </a:extLst>
          </p:cNvPr>
          <p:cNvSpPr/>
          <p:nvPr/>
        </p:nvSpPr>
        <p:spPr>
          <a:xfrm>
            <a:off x="6867747" y="3368420"/>
            <a:ext cx="483219" cy="975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55ED89DC-AFE1-4DEA-8BC2-69C8E934665B}"/>
              </a:ext>
            </a:extLst>
          </p:cNvPr>
          <p:cNvSpPr txBox="1"/>
          <p:nvPr/>
        </p:nvSpPr>
        <p:spPr>
          <a:xfrm>
            <a:off x="6011436" y="4375924"/>
            <a:ext cx="2743200" cy="175432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Täältä yläpalkista voit valita toimintoja tiimin sisällä. </a:t>
            </a:r>
          </a:p>
          <a:p>
            <a:r>
              <a:rPr lang="fi-FI" dirty="0">
                <a:cs typeface="Calibri"/>
              </a:rPr>
              <a:t>1. Viestit on keskustelusivu.</a:t>
            </a:r>
          </a:p>
          <a:p>
            <a:r>
              <a:rPr lang="fi-FI" dirty="0">
                <a:cs typeface="Calibri"/>
              </a:rPr>
              <a:t>2. Tiedostoista löytyy esim. Lomatoiveet, muistiot yms. </a:t>
            </a:r>
          </a:p>
        </p:txBody>
      </p:sp>
      <p:sp>
        <p:nvSpPr>
          <p:cNvPr id="10" name="Tekstiruutu 9">
            <a:extLst>
              <a:ext uri="{FF2B5EF4-FFF2-40B4-BE49-F238E27FC236}">
                <a16:creationId xmlns:a16="http://schemas.microsoft.com/office/drawing/2014/main" id="{0B0CA024-F153-466A-AD8B-A5F8EC7D4A94}"/>
              </a:ext>
            </a:extLst>
          </p:cNvPr>
          <p:cNvSpPr txBox="1"/>
          <p:nvPr/>
        </p:nvSpPr>
        <p:spPr>
          <a:xfrm>
            <a:off x="8899138" y="377748"/>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b="1" u="sng" dirty="0">
                <a:solidFill>
                  <a:srgbClr val="FF0000"/>
                </a:solidFill>
              </a:rPr>
              <a:t>TEHTÄVÄ!</a:t>
            </a:r>
            <a:endParaRPr lang="fi-FI" b="1" u="sng">
              <a:solidFill>
                <a:srgbClr val="FF0000"/>
              </a:solidFill>
              <a:cs typeface="Calibri"/>
            </a:endParaRPr>
          </a:p>
          <a:p>
            <a:endParaRPr lang="fi-FI" dirty="0">
              <a:cs typeface="Calibri"/>
            </a:endParaRPr>
          </a:p>
          <a:p>
            <a:r>
              <a:rPr lang="fi-FI" dirty="0">
                <a:cs typeface="Calibri"/>
              </a:rPr>
              <a:t>Kirjoita viestikenttään jotain mukavaa. Lähetä vaikka terkkuja tiimille tms. HUOM. Viesti tulee näkymään sinun nimelläsi. </a:t>
            </a:r>
          </a:p>
        </p:txBody>
      </p:sp>
    </p:spTree>
    <p:extLst>
      <p:ext uri="{BB962C8B-B14F-4D97-AF65-F5344CB8AC3E}">
        <p14:creationId xmlns:p14="http://schemas.microsoft.com/office/powerpoint/2010/main" val="64081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C13605-D91A-4CB4-9BAA-1C05FCCDA1ED}"/>
              </a:ext>
            </a:extLst>
          </p:cNvPr>
          <p:cNvSpPr>
            <a:spLocks noGrp="1"/>
          </p:cNvSpPr>
          <p:nvPr>
            <p:ph type="title"/>
          </p:nvPr>
        </p:nvSpPr>
        <p:spPr/>
        <p:txBody>
          <a:bodyPr/>
          <a:lstStyle/>
          <a:p>
            <a:r>
              <a:rPr lang="fi-FI" dirty="0">
                <a:cs typeface="Calibri Light"/>
              </a:rPr>
              <a:t>TEHTÄVÄ</a:t>
            </a:r>
            <a:endParaRPr lang="fi-FI" dirty="0"/>
          </a:p>
        </p:txBody>
      </p:sp>
      <p:sp>
        <p:nvSpPr>
          <p:cNvPr id="3" name="Sisällön paikkamerkki 2">
            <a:extLst>
              <a:ext uri="{FF2B5EF4-FFF2-40B4-BE49-F238E27FC236}">
                <a16:creationId xmlns:a16="http://schemas.microsoft.com/office/drawing/2014/main" id="{A074FFDC-0B4B-4F8E-A73E-16E309627D98}"/>
              </a:ext>
            </a:extLst>
          </p:cNvPr>
          <p:cNvSpPr>
            <a:spLocks noGrp="1"/>
          </p:cNvSpPr>
          <p:nvPr>
            <p:ph idx="1"/>
          </p:nvPr>
        </p:nvSpPr>
        <p:spPr/>
        <p:txBody>
          <a:bodyPr vert="horz" lIns="91440" tIns="45720" rIns="91440" bIns="45720" rtlCol="0" anchor="t">
            <a:normAutofit/>
          </a:bodyPr>
          <a:lstStyle/>
          <a:p>
            <a:pPr marL="514350" indent="-514350">
              <a:buAutoNum type="arabicPeriod"/>
            </a:pPr>
            <a:r>
              <a:rPr lang="fi-FI" dirty="0">
                <a:cs typeface="Calibri"/>
              </a:rPr>
              <a:t>Avaa </a:t>
            </a:r>
            <a:r>
              <a:rPr lang="fi-FI" dirty="0" err="1">
                <a:cs typeface="Calibri"/>
              </a:rPr>
              <a:t>TEAMSistä</a:t>
            </a:r>
            <a:r>
              <a:rPr lang="fi-FI" dirty="0">
                <a:cs typeface="Calibri"/>
              </a:rPr>
              <a:t> tiedostot </a:t>
            </a:r>
            <a:endParaRPr lang="fi-FI" dirty="0"/>
          </a:p>
          <a:p>
            <a:pPr marL="514350" indent="-514350">
              <a:buAutoNum type="arabicPeriod"/>
            </a:pPr>
            <a:r>
              <a:rPr lang="fi-FI" dirty="0">
                <a:cs typeface="Calibri"/>
              </a:rPr>
              <a:t>Etsi Asiakirja.doc.</a:t>
            </a:r>
          </a:p>
          <a:p>
            <a:pPr marL="514350" indent="-514350">
              <a:buAutoNum type="arabicPeriod"/>
            </a:pPr>
            <a:r>
              <a:rPr lang="fi-FI" dirty="0">
                <a:cs typeface="Calibri"/>
              </a:rPr>
              <a:t>Kirjoita asiakirjaan oma lomatoive</a:t>
            </a:r>
          </a:p>
          <a:p>
            <a:pPr marL="514350" indent="-514350">
              <a:buAutoNum type="arabicPeriod"/>
            </a:pPr>
            <a:r>
              <a:rPr lang="fi-FI" dirty="0">
                <a:cs typeface="Calibri"/>
              </a:rPr>
              <a:t>Toive tallentuu automaattisesti</a:t>
            </a:r>
          </a:p>
          <a:p>
            <a:pPr marL="514350" indent="-514350">
              <a:buAutoNum type="arabicPeriod"/>
            </a:pPr>
            <a:r>
              <a:rPr lang="fi-FI" dirty="0">
                <a:cs typeface="Calibri"/>
              </a:rPr>
              <a:t>Pois pääset painamalla vasemmassa sivupalkissa olevaa tiimi kuvaketta.</a:t>
            </a:r>
          </a:p>
        </p:txBody>
      </p:sp>
      <p:pic>
        <p:nvPicPr>
          <p:cNvPr id="5" name="Kuva 5">
            <a:extLst>
              <a:ext uri="{FF2B5EF4-FFF2-40B4-BE49-F238E27FC236}">
                <a16:creationId xmlns:a16="http://schemas.microsoft.com/office/drawing/2014/main" id="{089C26CA-2DCB-45D0-B55A-31EE376EB039}"/>
              </a:ext>
            </a:extLst>
          </p:cNvPr>
          <p:cNvPicPr>
            <a:picLocks noChangeAspect="1"/>
          </p:cNvPicPr>
          <p:nvPr/>
        </p:nvPicPr>
        <p:blipFill>
          <a:blip r:embed="rId2"/>
          <a:stretch>
            <a:fillRect/>
          </a:stretch>
        </p:blipFill>
        <p:spPr>
          <a:xfrm>
            <a:off x="5114693" y="4311573"/>
            <a:ext cx="4267200" cy="2397976"/>
          </a:xfrm>
          <a:prstGeom prst="rect">
            <a:avLst/>
          </a:prstGeom>
        </p:spPr>
      </p:pic>
      <p:sp>
        <p:nvSpPr>
          <p:cNvPr id="6" name="Nuoli: Vasen 5">
            <a:extLst>
              <a:ext uri="{FF2B5EF4-FFF2-40B4-BE49-F238E27FC236}">
                <a16:creationId xmlns:a16="http://schemas.microsoft.com/office/drawing/2014/main" id="{A850C9E3-9AEF-4B9C-BC0B-473E4798657B}"/>
              </a:ext>
            </a:extLst>
          </p:cNvPr>
          <p:cNvSpPr/>
          <p:nvPr/>
        </p:nvSpPr>
        <p:spPr>
          <a:xfrm flipH="1">
            <a:off x="4203600" y="4627049"/>
            <a:ext cx="873512" cy="4832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Nuoli: Ylös 6">
            <a:extLst>
              <a:ext uri="{FF2B5EF4-FFF2-40B4-BE49-F238E27FC236}">
                <a16:creationId xmlns:a16="http://schemas.microsoft.com/office/drawing/2014/main" id="{CA31699D-3463-45FD-B33F-CAD0FE779371}"/>
              </a:ext>
            </a:extLst>
          </p:cNvPr>
          <p:cNvSpPr/>
          <p:nvPr/>
        </p:nvSpPr>
        <p:spPr>
          <a:xfrm>
            <a:off x="6414729" y="4699596"/>
            <a:ext cx="315951" cy="6597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1061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10" descr="Kuva, joka sisältää kohteen teksti&#10;&#10;Kuvaus luotu automaattisesti">
            <a:extLst>
              <a:ext uri="{FF2B5EF4-FFF2-40B4-BE49-F238E27FC236}">
                <a16:creationId xmlns:a16="http://schemas.microsoft.com/office/drawing/2014/main" id="{CCFA366A-703A-409B-8852-77C06C8A8F99}"/>
              </a:ext>
            </a:extLst>
          </p:cNvPr>
          <p:cNvPicPr>
            <a:picLocks noChangeAspect="1"/>
          </p:cNvPicPr>
          <p:nvPr/>
        </p:nvPicPr>
        <p:blipFill>
          <a:blip r:embed="rId2"/>
          <a:stretch>
            <a:fillRect/>
          </a:stretch>
        </p:blipFill>
        <p:spPr>
          <a:xfrm>
            <a:off x="263912" y="798938"/>
            <a:ext cx="5726151" cy="3215732"/>
          </a:xfrm>
          <a:prstGeom prst="rect">
            <a:avLst/>
          </a:prstGeom>
        </p:spPr>
      </p:pic>
      <p:pic>
        <p:nvPicPr>
          <p:cNvPr id="2" name="Kuva 2">
            <a:extLst>
              <a:ext uri="{FF2B5EF4-FFF2-40B4-BE49-F238E27FC236}">
                <a16:creationId xmlns:a16="http://schemas.microsoft.com/office/drawing/2014/main" id="{820DADE3-98C1-4D80-B8E0-98248F1FC2F3}"/>
              </a:ext>
            </a:extLst>
          </p:cNvPr>
          <p:cNvPicPr>
            <a:picLocks noChangeAspect="1"/>
          </p:cNvPicPr>
          <p:nvPr/>
        </p:nvPicPr>
        <p:blipFill>
          <a:blip r:embed="rId3"/>
          <a:stretch>
            <a:fillRect/>
          </a:stretch>
        </p:blipFill>
        <p:spPr>
          <a:xfrm>
            <a:off x="5116170" y="949523"/>
            <a:ext cx="5531004" cy="3113513"/>
          </a:xfrm>
          <a:prstGeom prst="rect">
            <a:avLst/>
          </a:prstGeom>
        </p:spPr>
      </p:pic>
      <p:pic>
        <p:nvPicPr>
          <p:cNvPr id="4" name="Kuva 4" descr="Kuva, joka sisältää kohteen teksti&#10;&#10;Kuvaus luotu automaattisesti">
            <a:extLst>
              <a:ext uri="{FF2B5EF4-FFF2-40B4-BE49-F238E27FC236}">
                <a16:creationId xmlns:a16="http://schemas.microsoft.com/office/drawing/2014/main" id="{09CED37D-1783-4522-9B3C-54878DE70AF7}"/>
              </a:ext>
            </a:extLst>
          </p:cNvPr>
          <p:cNvPicPr>
            <a:picLocks noChangeAspect="1"/>
          </p:cNvPicPr>
          <p:nvPr/>
        </p:nvPicPr>
        <p:blipFill>
          <a:blip r:embed="rId4"/>
          <a:stretch>
            <a:fillRect/>
          </a:stretch>
        </p:blipFill>
        <p:spPr>
          <a:xfrm>
            <a:off x="6555059" y="4170085"/>
            <a:ext cx="2743200" cy="2550855"/>
          </a:xfrm>
          <a:prstGeom prst="rect">
            <a:avLst/>
          </a:prstGeom>
        </p:spPr>
      </p:pic>
      <p:sp>
        <p:nvSpPr>
          <p:cNvPr id="5" name="Otsikko 1">
            <a:extLst>
              <a:ext uri="{FF2B5EF4-FFF2-40B4-BE49-F238E27FC236}">
                <a16:creationId xmlns:a16="http://schemas.microsoft.com/office/drawing/2014/main" id="{5C074CA2-816D-4167-9176-F709578617AB}"/>
              </a:ext>
            </a:extLst>
          </p:cNvPr>
          <p:cNvSpPr txBox="1">
            <a:spLocks/>
          </p:cNvSpPr>
          <p:nvPr/>
        </p:nvSpPr>
        <p:spPr>
          <a:xfrm>
            <a:off x="308518" y="216442"/>
            <a:ext cx="11500624" cy="777295"/>
          </a:xfrm>
          <a:prstGeom prst="rect">
            <a:avLst/>
          </a:prstGeom>
        </p:spPr>
        <p:txBody>
          <a:bodyPr lIns="91440" tIns="45720" rIns="91440" bIns="45720" anchor="t"/>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2800" dirty="0">
                <a:cs typeface="Calibri Light"/>
              </a:rPr>
              <a:t>OneDriven synkronointi (tehdään vain ensimmäisellä kerralla uudessa tiimissä)</a:t>
            </a:r>
          </a:p>
        </p:txBody>
      </p:sp>
      <p:sp>
        <p:nvSpPr>
          <p:cNvPr id="6" name="Nuoli: Ylös 5">
            <a:extLst>
              <a:ext uri="{FF2B5EF4-FFF2-40B4-BE49-F238E27FC236}">
                <a16:creationId xmlns:a16="http://schemas.microsoft.com/office/drawing/2014/main" id="{EEC54DFC-8B2F-4F57-B40B-CD8010B880F9}"/>
              </a:ext>
            </a:extLst>
          </p:cNvPr>
          <p:cNvSpPr/>
          <p:nvPr/>
        </p:nvSpPr>
        <p:spPr>
          <a:xfrm>
            <a:off x="2489732" y="1443673"/>
            <a:ext cx="232317" cy="5203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E75EE1BD-D9A1-4EF0-9DBB-97E9B484EAB4}"/>
              </a:ext>
            </a:extLst>
          </p:cNvPr>
          <p:cNvSpPr txBox="1"/>
          <p:nvPr/>
        </p:nvSpPr>
        <p:spPr>
          <a:xfrm>
            <a:off x="453251" y="2107348"/>
            <a:ext cx="3207834" cy="258532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Ennen kuin voit lisätä </a:t>
            </a:r>
            <a:r>
              <a:rPr lang="fi-FI" dirty="0" err="1"/>
              <a:t>OneDrivesta</a:t>
            </a:r>
            <a:r>
              <a:rPr lang="fi-FI" dirty="0"/>
              <a:t> tiedostoja, synkronoi oma OneDrive </a:t>
            </a:r>
            <a:r>
              <a:rPr lang="fi-FI" dirty="0" err="1"/>
              <a:t>TEAMSin</a:t>
            </a:r>
            <a:r>
              <a:rPr lang="fi-FI" dirty="0"/>
              <a:t> kanssa. </a:t>
            </a:r>
          </a:p>
          <a:p>
            <a:r>
              <a:rPr lang="fi-FI" dirty="0">
                <a:cs typeface="Calibri"/>
              </a:rPr>
              <a:t>1. Avaa tämä näkymä, missä näkyy vain General kansio.</a:t>
            </a:r>
          </a:p>
          <a:p>
            <a:r>
              <a:rPr lang="fi-FI" dirty="0">
                <a:cs typeface="Calibri"/>
              </a:rPr>
              <a:t>2. Paina synkronoi</a:t>
            </a:r>
            <a:endParaRPr lang="fi-FI" dirty="0"/>
          </a:p>
          <a:p>
            <a:r>
              <a:rPr lang="fi-FI" dirty="0">
                <a:cs typeface="Calibri"/>
              </a:rPr>
              <a:t>3. Määritä oma OneDrive ohjeiden mukaan. </a:t>
            </a:r>
          </a:p>
        </p:txBody>
      </p:sp>
      <p:sp>
        <p:nvSpPr>
          <p:cNvPr id="8" name="Nuoli: Oikea 7">
            <a:extLst>
              <a:ext uri="{FF2B5EF4-FFF2-40B4-BE49-F238E27FC236}">
                <a16:creationId xmlns:a16="http://schemas.microsoft.com/office/drawing/2014/main" id="{97DD7BA9-B0A9-4A95-81FA-564E8847B82A}"/>
              </a:ext>
            </a:extLst>
          </p:cNvPr>
          <p:cNvSpPr/>
          <p:nvPr/>
        </p:nvSpPr>
        <p:spPr>
          <a:xfrm rot="19920000">
            <a:off x="2694157" y="2674876"/>
            <a:ext cx="5333997" cy="28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Nuoli: Alas 8">
            <a:extLst>
              <a:ext uri="{FF2B5EF4-FFF2-40B4-BE49-F238E27FC236}">
                <a16:creationId xmlns:a16="http://schemas.microsoft.com/office/drawing/2014/main" id="{AA16325A-EF70-4A05-9928-D7E0DA6E1F22}"/>
              </a:ext>
            </a:extLst>
          </p:cNvPr>
          <p:cNvSpPr/>
          <p:nvPr/>
        </p:nvSpPr>
        <p:spPr>
          <a:xfrm>
            <a:off x="7546113" y="3191859"/>
            <a:ext cx="483219" cy="975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0316E522-093D-473C-8A98-1F89BE4B9BB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a:t>Lisää teksti napsauttamalla</a:t>
            </a:r>
          </a:p>
        </p:txBody>
      </p:sp>
      <p:sp>
        <p:nvSpPr>
          <p:cNvPr id="12" name="Tekstiruutu 11">
            <a:extLst>
              <a:ext uri="{FF2B5EF4-FFF2-40B4-BE49-F238E27FC236}">
                <a16:creationId xmlns:a16="http://schemas.microsoft.com/office/drawing/2014/main" id="{D5A32950-1C09-4676-9E9A-2F3E021A04D5}"/>
              </a:ext>
            </a:extLst>
          </p:cNvPr>
          <p:cNvSpPr txBox="1"/>
          <p:nvPr/>
        </p:nvSpPr>
        <p:spPr>
          <a:xfrm>
            <a:off x="2280424" y="543993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TEHTÄVÄ! Synkronoi oma OneDrive!</a:t>
            </a:r>
          </a:p>
        </p:txBody>
      </p:sp>
    </p:spTree>
    <p:extLst>
      <p:ext uri="{BB962C8B-B14F-4D97-AF65-F5344CB8AC3E}">
        <p14:creationId xmlns:p14="http://schemas.microsoft.com/office/powerpoint/2010/main" val="429006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7CAF61-C913-4FC0-BA34-BF1831BF0C6E}"/>
              </a:ext>
            </a:extLst>
          </p:cNvPr>
          <p:cNvSpPr>
            <a:spLocks noGrp="1"/>
          </p:cNvSpPr>
          <p:nvPr>
            <p:ph type="title"/>
          </p:nvPr>
        </p:nvSpPr>
        <p:spPr/>
        <p:txBody>
          <a:bodyPr/>
          <a:lstStyle/>
          <a:p>
            <a:r>
              <a:rPr lang="fi-FI" dirty="0">
                <a:cs typeface="Calibri Light"/>
              </a:rPr>
              <a:t>Palaverimuistion tekeminen </a:t>
            </a:r>
            <a:r>
              <a:rPr lang="fi-FI" dirty="0" err="1">
                <a:cs typeface="Calibri Light"/>
              </a:rPr>
              <a:t>TEAMSiin</a:t>
            </a:r>
            <a:endParaRPr lang="fi-FI" dirty="0" err="1"/>
          </a:p>
        </p:txBody>
      </p:sp>
      <p:pic>
        <p:nvPicPr>
          <p:cNvPr id="4" name="Kuva 4" descr="Kuva, joka sisältää kohteen teksti&#10;&#10;Kuvaus luotu automaattisesti">
            <a:extLst>
              <a:ext uri="{FF2B5EF4-FFF2-40B4-BE49-F238E27FC236}">
                <a16:creationId xmlns:a16="http://schemas.microsoft.com/office/drawing/2014/main" id="{06D4C990-F161-48F9-9819-F47D6F5FFBA1}"/>
              </a:ext>
            </a:extLst>
          </p:cNvPr>
          <p:cNvPicPr>
            <a:picLocks noGrp="1" noChangeAspect="1"/>
          </p:cNvPicPr>
          <p:nvPr>
            <p:ph idx="1"/>
          </p:nvPr>
        </p:nvPicPr>
        <p:blipFill>
          <a:blip r:embed="rId2"/>
          <a:stretch>
            <a:fillRect/>
          </a:stretch>
        </p:blipFill>
        <p:spPr>
          <a:xfrm>
            <a:off x="527583" y="1500381"/>
            <a:ext cx="7735712" cy="4351338"/>
          </a:xfrm>
        </p:spPr>
      </p:pic>
      <p:sp>
        <p:nvSpPr>
          <p:cNvPr id="5" name="Nuoli: Vasen 4">
            <a:extLst>
              <a:ext uri="{FF2B5EF4-FFF2-40B4-BE49-F238E27FC236}">
                <a16:creationId xmlns:a16="http://schemas.microsoft.com/office/drawing/2014/main" id="{695C6F85-D392-45AE-9D03-5CBF2BE02583}"/>
              </a:ext>
            </a:extLst>
          </p:cNvPr>
          <p:cNvSpPr/>
          <p:nvPr/>
        </p:nvSpPr>
        <p:spPr>
          <a:xfrm rot="8460000">
            <a:off x="2010528" y="2341049"/>
            <a:ext cx="1096535" cy="204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Nuoli: Vasen 5">
            <a:extLst>
              <a:ext uri="{FF2B5EF4-FFF2-40B4-BE49-F238E27FC236}">
                <a16:creationId xmlns:a16="http://schemas.microsoft.com/office/drawing/2014/main" id="{E84D9EB6-0008-4E9C-9C80-68A240ECA4F9}"/>
              </a:ext>
            </a:extLst>
          </p:cNvPr>
          <p:cNvSpPr/>
          <p:nvPr/>
        </p:nvSpPr>
        <p:spPr>
          <a:xfrm rot="8460000">
            <a:off x="1703869" y="3372537"/>
            <a:ext cx="1096535" cy="204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7">
            <a:extLst>
              <a:ext uri="{FF2B5EF4-FFF2-40B4-BE49-F238E27FC236}">
                <a16:creationId xmlns:a16="http://schemas.microsoft.com/office/drawing/2014/main" id="{AC90F5A7-838B-41D0-BDA1-089479B63360}"/>
              </a:ext>
            </a:extLst>
          </p:cNvPr>
          <p:cNvPicPr>
            <a:picLocks noChangeAspect="1"/>
          </p:cNvPicPr>
          <p:nvPr/>
        </p:nvPicPr>
        <p:blipFill>
          <a:blip r:embed="rId3"/>
          <a:stretch>
            <a:fillRect/>
          </a:stretch>
        </p:blipFill>
        <p:spPr>
          <a:xfrm>
            <a:off x="3562815" y="2480914"/>
            <a:ext cx="6980662" cy="3921976"/>
          </a:xfrm>
          <a:prstGeom prst="rect">
            <a:avLst/>
          </a:prstGeom>
        </p:spPr>
      </p:pic>
      <p:sp>
        <p:nvSpPr>
          <p:cNvPr id="10" name="Nuoli: Oikea 9">
            <a:extLst>
              <a:ext uri="{FF2B5EF4-FFF2-40B4-BE49-F238E27FC236}">
                <a16:creationId xmlns:a16="http://schemas.microsoft.com/office/drawing/2014/main" id="{5C1A0839-0FCE-4C58-93F3-C31028D3B4A7}"/>
              </a:ext>
            </a:extLst>
          </p:cNvPr>
          <p:cNvSpPr/>
          <p:nvPr/>
        </p:nvSpPr>
        <p:spPr>
          <a:xfrm>
            <a:off x="4392937" y="3431777"/>
            <a:ext cx="799171" cy="204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1" descr="Kuva, joka sisältää kohteen teksti&#10;&#10;Kuvaus luotu automaattisesti">
            <a:extLst>
              <a:ext uri="{FF2B5EF4-FFF2-40B4-BE49-F238E27FC236}">
                <a16:creationId xmlns:a16="http://schemas.microsoft.com/office/drawing/2014/main" id="{4E1FF13B-6C82-44E3-AB27-B7064EFC9C8D}"/>
              </a:ext>
            </a:extLst>
          </p:cNvPr>
          <p:cNvPicPr>
            <a:picLocks noChangeAspect="1"/>
          </p:cNvPicPr>
          <p:nvPr/>
        </p:nvPicPr>
        <p:blipFill>
          <a:blip r:embed="rId4"/>
          <a:stretch>
            <a:fillRect/>
          </a:stretch>
        </p:blipFill>
        <p:spPr>
          <a:xfrm>
            <a:off x="6378498" y="3109363"/>
            <a:ext cx="2743200" cy="1289762"/>
          </a:xfrm>
          <a:prstGeom prst="rect">
            <a:avLst/>
          </a:prstGeom>
        </p:spPr>
      </p:pic>
      <p:pic>
        <p:nvPicPr>
          <p:cNvPr id="12" name="Kuva 12">
            <a:extLst>
              <a:ext uri="{FF2B5EF4-FFF2-40B4-BE49-F238E27FC236}">
                <a16:creationId xmlns:a16="http://schemas.microsoft.com/office/drawing/2014/main" id="{42BFCD4F-2F38-41C3-AEB1-ED34FDA1D5DC}"/>
              </a:ext>
            </a:extLst>
          </p:cNvPr>
          <p:cNvPicPr>
            <a:picLocks noChangeAspect="1"/>
          </p:cNvPicPr>
          <p:nvPr/>
        </p:nvPicPr>
        <p:blipFill>
          <a:blip r:embed="rId5"/>
          <a:stretch>
            <a:fillRect/>
          </a:stretch>
        </p:blipFill>
        <p:spPr>
          <a:xfrm>
            <a:off x="7986132" y="4395207"/>
            <a:ext cx="4629614" cy="2602415"/>
          </a:xfrm>
          <a:prstGeom prst="rect">
            <a:avLst/>
          </a:prstGeom>
        </p:spPr>
      </p:pic>
      <p:sp>
        <p:nvSpPr>
          <p:cNvPr id="13" name="Nuoli: Oikea 12">
            <a:extLst>
              <a:ext uri="{FF2B5EF4-FFF2-40B4-BE49-F238E27FC236}">
                <a16:creationId xmlns:a16="http://schemas.microsoft.com/office/drawing/2014/main" id="{E63F2F19-8C64-4FC1-A3A5-2F0449BEA7FF}"/>
              </a:ext>
            </a:extLst>
          </p:cNvPr>
          <p:cNvSpPr/>
          <p:nvPr/>
        </p:nvSpPr>
        <p:spPr>
          <a:xfrm>
            <a:off x="5911130" y="3593238"/>
            <a:ext cx="659780" cy="167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Nuoli: Oikea 13">
            <a:extLst>
              <a:ext uri="{FF2B5EF4-FFF2-40B4-BE49-F238E27FC236}">
                <a16:creationId xmlns:a16="http://schemas.microsoft.com/office/drawing/2014/main" id="{DDEE9C04-4AAD-4837-B271-D5A1831ECAD8}"/>
              </a:ext>
            </a:extLst>
          </p:cNvPr>
          <p:cNvSpPr/>
          <p:nvPr/>
        </p:nvSpPr>
        <p:spPr>
          <a:xfrm rot="2280000">
            <a:off x="7738466" y="4140974"/>
            <a:ext cx="687658" cy="185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546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F68725-7DAD-47D2-9448-2605A8AC90DD}"/>
              </a:ext>
            </a:extLst>
          </p:cNvPr>
          <p:cNvSpPr>
            <a:spLocks noGrp="1"/>
          </p:cNvSpPr>
          <p:nvPr>
            <p:ph type="title"/>
          </p:nvPr>
        </p:nvSpPr>
        <p:spPr/>
        <p:txBody>
          <a:bodyPr/>
          <a:lstStyle/>
          <a:p>
            <a:r>
              <a:rPr lang="fi-FI" dirty="0">
                <a:cs typeface="Calibri Light"/>
              </a:rPr>
              <a:t>OneDrive</a:t>
            </a:r>
            <a:endParaRPr lang="fi-FI" dirty="0"/>
          </a:p>
        </p:txBody>
      </p:sp>
      <p:sp>
        <p:nvSpPr>
          <p:cNvPr id="3" name="Sisällön paikkamerkki 2">
            <a:extLst>
              <a:ext uri="{FF2B5EF4-FFF2-40B4-BE49-F238E27FC236}">
                <a16:creationId xmlns:a16="http://schemas.microsoft.com/office/drawing/2014/main" id="{61CAC142-4F1C-4175-9AD6-5B043657B1A7}"/>
              </a:ext>
            </a:extLst>
          </p:cNvPr>
          <p:cNvSpPr>
            <a:spLocks noGrp="1"/>
          </p:cNvSpPr>
          <p:nvPr>
            <p:ph idx="1"/>
          </p:nvPr>
        </p:nvSpPr>
        <p:spPr>
          <a:xfrm>
            <a:off x="615176" y="1584015"/>
            <a:ext cx="2728332" cy="515361"/>
          </a:xfrm>
        </p:spPr>
        <p:txBody>
          <a:bodyPr vert="horz" lIns="91440" tIns="45720" rIns="91440" bIns="45720" rtlCol="0" anchor="t">
            <a:noAutofit/>
          </a:bodyPr>
          <a:lstStyle/>
          <a:p>
            <a:r>
              <a:rPr lang="fi-FI" sz="2400" dirty="0">
                <a:cs typeface="Calibri"/>
              </a:rPr>
              <a:t>OneDriven kautta kannattaa käyttää Word, </a:t>
            </a:r>
            <a:r>
              <a:rPr lang="fi-FI" sz="2400" dirty="0" err="1">
                <a:cs typeface="Calibri"/>
              </a:rPr>
              <a:t>Exel</a:t>
            </a:r>
            <a:r>
              <a:rPr lang="fi-FI" sz="2400" dirty="0">
                <a:cs typeface="Calibri"/>
              </a:rPr>
              <a:t>, PowerPoint yms. </a:t>
            </a:r>
            <a:endParaRPr lang="fi-FI" sz="2400">
              <a:cs typeface="Calibri"/>
            </a:endParaRPr>
          </a:p>
        </p:txBody>
      </p:sp>
      <p:pic>
        <p:nvPicPr>
          <p:cNvPr id="5" name="Kuva 2" descr="Kuva, joka sisältää kohteen teksti&#10;&#10;Kuvaus luotu automaattisesti">
            <a:extLst>
              <a:ext uri="{FF2B5EF4-FFF2-40B4-BE49-F238E27FC236}">
                <a16:creationId xmlns:a16="http://schemas.microsoft.com/office/drawing/2014/main" id="{B5510F2E-036D-4ECA-A0D1-71D8E0EBB411}"/>
              </a:ext>
            </a:extLst>
          </p:cNvPr>
          <p:cNvPicPr>
            <a:picLocks noChangeAspect="1"/>
          </p:cNvPicPr>
          <p:nvPr/>
        </p:nvPicPr>
        <p:blipFill>
          <a:blip r:embed="rId2"/>
          <a:stretch>
            <a:fillRect/>
          </a:stretch>
        </p:blipFill>
        <p:spPr>
          <a:xfrm>
            <a:off x="3293326" y="1003377"/>
            <a:ext cx="8142248" cy="4563172"/>
          </a:xfrm>
          <a:prstGeom prst="rect">
            <a:avLst/>
          </a:prstGeom>
        </p:spPr>
      </p:pic>
      <p:sp>
        <p:nvSpPr>
          <p:cNvPr id="6" name="Nuoli: Vasen 5">
            <a:extLst>
              <a:ext uri="{FF2B5EF4-FFF2-40B4-BE49-F238E27FC236}">
                <a16:creationId xmlns:a16="http://schemas.microsoft.com/office/drawing/2014/main" id="{8F952820-BEC2-4BA4-B343-0F00101DE6F5}"/>
              </a:ext>
            </a:extLst>
          </p:cNvPr>
          <p:cNvSpPr/>
          <p:nvPr/>
        </p:nvSpPr>
        <p:spPr>
          <a:xfrm>
            <a:off x="4417331" y="1467536"/>
            <a:ext cx="2062974" cy="98502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05145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a:extLst>
              <a:ext uri="{FF2B5EF4-FFF2-40B4-BE49-F238E27FC236}">
                <a16:creationId xmlns:a16="http://schemas.microsoft.com/office/drawing/2014/main" id="{F29A0798-4EDA-4A00-ABFD-AC6CF76D7E14}"/>
              </a:ext>
            </a:extLst>
          </p:cNvPr>
          <p:cNvPicPr>
            <a:picLocks noChangeAspect="1"/>
          </p:cNvPicPr>
          <p:nvPr/>
        </p:nvPicPr>
        <p:blipFill>
          <a:blip r:embed="rId2"/>
          <a:stretch>
            <a:fillRect/>
          </a:stretch>
        </p:blipFill>
        <p:spPr>
          <a:xfrm>
            <a:off x="2224670" y="1616695"/>
            <a:ext cx="8960004" cy="5009220"/>
          </a:xfrm>
          <a:prstGeom prst="rect">
            <a:avLst/>
          </a:prstGeom>
        </p:spPr>
      </p:pic>
      <p:sp>
        <p:nvSpPr>
          <p:cNvPr id="3" name="Tekstiruutu 2">
            <a:extLst>
              <a:ext uri="{FF2B5EF4-FFF2-40B4-BE49-F238E27FC236}">
                <a16:creationId xmlns:a16="http://schemas.microsoft.com/office/drawing/2014/main" id="{A5372305-6CF9-42F6-9FE2-E861C119B2E3}"/>
              </a:ext>
            </a:extLst>
          </p:cNvPr>
          <p:cNvSpPr txBox="1"/>
          <p:nvPr/>
        </p:nvSpPr>
        <p:spPr>
          <a:xfrm>
            <a:off x="998034" y="626327"/>
            <a:ext cx="95826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err="1">
                <a:cs typeface="Calibri"/>
              </a:rPr>
              <a:t>OneDrivessa</a:t>
            </a:r>
            <a:r>
              <a:rPr lang="fi-FI" dirty="0">
                <a:cs typeface="Calibri"/>
              </a:rPr>
              <a:t> avautuu tällainen näkymä.</a:t>
            </a:r>
            <a:endParaRPr lang="fi-FI" dirty="0"/>
          </a:p>
          <a:p>
            <a:r>
              <a:rPr lang="fi-FI" dirty="0">
                <a:cs typeface="Calibri"/>
              </a:rPr>
              <a:t>Voit itse tehdä uusia kansioita ja luoda uusia asiakirjoja.</a:t>
            </a:r>
          </a:p>
          <a:p>
            <a:r>
              <a:rPr lang="fi-FI" dirty="0">
                <a:cs typeface="Calibri"/>
              </a:rPr>
              <a:t>Mikäli haluat luoda kansion sisälle esim. Uuden Wordin, avaa ensin kansio ja sen jälkeen uusi -&gt; Word.</a:t>
            </a:r>
          </a:p>
        </p:txBody>
      </p:sp>
      <p:sp>
        <p:nvSpPr>
          <p:cNvPr id="5" name="Nuoli: Oikea 4">
            <a:extLst>
              <a:ext uri="{FF2B5EF4-FFF2-40B4-BE49-F238E27FC236}">
                <a16:creationId xmlns:a16="http://schemas.microsoft.com/office/drawing/2014/main" id="{066AFE7B-F2B4-4BC1-9D55-2F61CA25C9EC}"/>
              </a:ext>
            </a:extLst>
          </p:cNvPr>
          <p:cNvSpPr/>
          <p:nvPr/>
        </p:nvSpPr>
        <p:spPr>
          <a:xfrm>
            <a:off x="2385719" y="2047168"/>
            <a:ext cx="975731" cy="48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9403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pöytä&#10;&#10;Kuvaus luotu automaattisesti">
            <a:extLst>
              <a:ext uri="{FF2B5EF4-FFF2-40B4-BE49-F238E27FC236}">
                <a16:creationId xmlns:a16="http://schemas.microsoft.com/office/drawing/2014/main" id="{71F1A082-26FA-4367-9B56-E765762891FB}"/>
              </a:ext>
            </a:extLst>
          </p:cNvPr>
          <p:cNvPicPr>
            <a:picLocks noChangeAspect="1"/>
          </p:cNvPicPr>
          <p:nvPr/>
        </p:nvPicPr>
        <p:blipFill>
          <a:blip r:embed="rId2"/>
          <a:stretch>
            <a:fillRect/>
          </a:stretch>
        </p:blipFill>
        <p:spPr>
          <a:xfrm>
            <a:off x="2665860" y="1684278"/>
            <a:ext cx="8950711" cy="5027806"/>
          </a:xfrm>
          <a:prstGeom prst="rect">
            <a:avLst/>
          </a:prstGeom>
        </p:spPr>
      </p:pic>
      <p:sp>
        <p:nvSpPr>
          <p:cNvPr id="3" name="Tekstiruutu 2">
            <a:extLst>
              <a:ext uri="{FF2B5EF4-FFF2-40B4-BE49-F238E27FC236}">
                <a16:creationId xmlns:a16="http://schemas.microsoft.com/office/drawing/2014/main" id="{260D0C76-7D23-40A4-8E79-790482CB92F5}"/>
              </a:ext>
            </a:extLst>
          </p:cNvPr>
          <p:cNvSpPr txBox="1"/>
          <p:nvPr/>
        </p:nvSpPr>
        <p:spPr>
          <a:xfrm>
            <a:off x="2141034" y="347546"/>
            <a:ext cx="676693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TEHTÄVÄ!</a:t>
            </a:r>
          </a:p>
          <a:p>
            <a:r>
              <a:rPr lang="fi-FI" dirty="0">
                <a:cs typeface="Calibri"/>
              </a:rPr>
              <a:t>1. Luo uusi kansio omaan OneDriveen. Paina UUSI ja valitse kansio. Nimeä se esim. Vuosi 2022.</a:t>
            </a:r>
          </a:p>
          <a:p>
            <a:r>
              <a:rPr lang="fi-FI" dirty="0">
                <a:cs typeface="Calibri"/>
              </a:rPr>
              <a:t>2. Luo kansioosi Uusi Word asiakirja. </a:t>
            </a:r>
          </a:p>
        </p:txBody>
      </p:sp>
      <p:sp>
        <p:nvSpPr>
          <p:cNvPr id="4" name="Nuoli: Oikea 3">
            <a:extLst>
              <a:ext uri="{FF2B5EF4-FFF2-40B4-BE49-F238E27FC236}">
                <a16:creationId xmlns:a16="http://schemas.microsoft.com/office/drawing/2014/main" id="{7FFD31B5-EABC-4287-A77E-CFDE127565E8}"/>
              </a:ext>
            </a:extLst>
          </p:cNvPr>
          <p:cNvSpPr/>
          <p:nvPr/>
        </p:nvSpPr>
        <p:spPr>
          <a:xfrm flipH="1">
            <a:off x="4490934" y="2449922"/>
            <a:ext cx="1124415" cy="48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34CD1495-A492-47E4-94F0-AFB1271381A6}"/>
              </a:ext>
            </a:extLst>
          </p:cNvPr>
          <p:cNvSpPr txBox="1"/>
          <p:nvPr/>
        </p:nvSpPr>
        <p:spPr>
          <a:xfrm>
            <a:off x="4852385" y="2504293"/>
            <a:ext cx="3828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cs typeface="Calibri"/>
              </a:rPr>
              <a:t>2.</a:t>
            </a:r>
          </a:p>
        </p:txBody>
      </p:sp>
      <p:sp>
        <p:nvSpPr>
          <p:cNvPr id="6" name="Nuoli: Oikea 5">
            <a:extLst>
              <a:ext uri="{FF2B5EF4-FFF2-40B4-BE49-F238E27FC236}">
                <a16:creationId xmlns:a16="http://schemas.microsoft.com/office/drawing/2014/main" id="{E7CA8B21-BC12-45DC-B0BD-1C3D25C2BB7E}"/>
              </a:ext>
            </a:extLst>
          </p:cNvPr>
          <p:cNvSpPr/>
          <p:nvPr/>
        </p:nvSpPr>
        <p:spPr>
          <a:xfrm>
            <a:off x="2897662" y="2270404"/>
            <a:ext cx="975731" cy="48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38E5405B-DB11-4E57-A6BD-60951BFA4261}"/>
              </a:ext>
            </a:extLst>
          </p:cNvPr>
          <p:cNvSpPr txBox="1"/>
          <p:nvPr/>
        </p:nvSpPr>
        <p:spPr>
          <a:xfrm>
            <a:off x="3302092" y="2328260"/>
            <a:ext cx="5594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cs typeface="Calibri"/>
              </a:rPr>
              <a:t>1.</a:t>
            </a:r>
          </a:p>
        </p:txBody>
      </p:sp>
      <p:pic>
        <p:nvPicPr>
          <p:cNvPr id="9" name="Kuva 9">
            <a:extLst>
              <a:ext uri="{FF2B5EF4-FFF2-40B4-BE49-F238E27FC236}">
                <a16:creationId xmlns:a16="http://schemas.microsoft.com/office/drawing/2014/main" id="{1E326DC4-8564-4C9F-8CEE-D30E341C3E8A}"/>
              </a:ext>
            </a:extLst>
          </p:cNvPr>
          <p:cNvPicPr>
            <a:picLocks noChangeAspect="1"/>
          </p:cNvPicPr>
          <p:nvPr/>
        </p:nvPicPr>
        <p:blipFill>
          <a:blip r:embed="rId3"/>
          <a:stretch>
            <a:fillRect/>
          </a:stretch>
        </p:blipFill>
        <p:spPr>
          <a:xfrm>
            <a:off x="-3463" y="2040569"/>
            <a:ext cx="2670547" cy="1488982"/>
          </a:xfrm>
          <a:prstGeom prst="rect">
            <a:avLst/>
          </a:prstGeom>
        </p:spPr>
      </p:pic>
      <p:pic>
        <p:nvPicPr>
          <p:cNvPr id="11" name="Kuva 11" descr="Kuva, joka sisältää kohteen teksti&#10;&#10;Kuvaus luotu automaattisesti">
            <a:extLst>
              <a:ext uri="{FF2B5EF4-FFF2-40B4-BE49-F238E27FC236}">
                <a16:creationId xmlns:a16="http://schemas.microsoft.com/office/drawing/2014/main" id="{0958F0BF-9255-4197-954D-9F6D1E5F8C63}"/>
              </a:ext>
            </a:extLst>
          </p:cNvPr>
          <p:cNvPicPr>
            <a:picLocks noChangeAspect="1"/>
          </p:cNvPicPr>
          <p:nvPr/>
        </p:nvPicPr>
        <p:blipFill>
          <a:blip r:embed="rId4"/>
          <a:stretch>
            <a:fillRect/>
          </a:stretch>
        </p:blipFill>
        <p:spPr>
          <a:xfrm>
            <a:off x="5650923" y="2302453"/>
            <a:ext cx="5237018" cy="2945822"/>
          </a:xfrm>
          <a:prstGeom prst="rect">
            <a:avLst/>
          </a:prstGeom>
        </p:spPr>
      </p:pic>
      <p:sp>
        <p:nvSpPr>
          <p:cNvPr id="12" name="Nuoli: Vasen 11">
            <a:extLst>
              <a:ext uri="{FF2B5EF4-FFF2-40B4-BE49-F238E27FC236}">
                <a16:creationId xmlns:a16="http://schemas.microsoft.com/office/drawing/2014/main" id="{E4D735A2-FA6F-4AF4-AF46-55113BD604CE}"/>
              </a:ext>
            </a:extLst>
          </p:cNvPr>
          <p:cNvSpPr/>
          <p:nvPr/>
        </p:nvSpPr>
        <p:spPr>
          <a:xfrm flipH="1">
            <a:off x="5745341" y="2701774"/>
            <a:ext cx="597476" cy="3463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928935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a:extLst>
              <a:ext uri="{FF2B5EF4-FFF2-40B4-BE49-F238E27FC236}">
                <a16:creationId xmlns:a16="http://schemas.microsoft.com/office/drawing/2014/main" id="{BC251417-C0BB-44A6-BED9-B0A1CD057BAE}"/>
              </a:ext>
            </a:extLst>
          </p:cNvPr>
          <p:cNvPicPr>
            <a:picLocks noChangeAspect="1"/>
          </p:cNvPicPr>
          <p:nvPr/>
        </p:nvPicPr>
        <p:blipFill>
          <a:blip r:embed="rId2"/>
          <a:stretch>
            <a:fillRect/>
          </a:stretch>
        </p:blipFill>
        <p:spPr>
          <a:xfrm>
            <a:off x="3404840" y="201252"/>
            <a:ext cx="8653345" cy="6313150"/>
          </a:xfrm>
          <a:prstGeom prst="rect">
            <a:avLst/>
          </a:prstGeom>
        </p:spPr>
      </p:pic>
      <p:sp>
        <p:nvSpPr>
          <p:cNvPr id="3" name="Tekstiruutu 2">
            <a:extLst>
              <a:ext uri="{FF2B5EF4-FFF2-40B4-BE49-F238E27FC236}">
                <a16:creationId xmlns:a16="http://schemas.microsoft.com/office/drawing/2014/main" id="{2F80FC24-AB2A-4F85-9F89-401FD92E02DF}"/>
              </a:ext>
            </a:extLst>
          </p:cNvPr>
          <p:cNvSpPr txBox="1"/>
          <p:nvPr/>
        </p:nvSpPr>
        <p:spPr>
          <a:xfrm>
            <a:off x="6443547" y="1787912"/>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Sinulle aukeaa Word tiedosto, johon voit kirjoittaa asioita. </a:t>
            </a:r>
          </a:p>
          <a:p>
            <a:endParaRPr lang="fi-FI" dirty="0">
              <a:cs typeface="Calibri"/>
            </a:endParaRPr>
          </a:p>
          <a:p>
            <a:r>
              <a:rPr lang="fi-FI" dirty="0">
                <a:cs typeface="Calibri"/>
              </a:rPr>
              <a:t>Asiakirja tallentuu automaattisesti koko ajan OneDriveen.</a:t>
            </a:r>
          </a:p>
        </p:txBody>
      </p:sp>
      <p:sp>
        <p:nvSpPr>
          <p:cNvPr id="4" name="Tekstiruutu 3">
            <a:extLst>
              <a:ext uri="{FF2B5EF4-FFF2-40B4-BE49-F238E27FC236}">
                <a16:creationId xmlns:a16="http://schemas.microsoft.com/office/drawing/2014/main" id="{73DB6E0A-FD60-4622-B6A2-7D5D5A3DFE87}"/>
              </a:ext>
            </a:extLst>
          </p:cNvPr>
          <p:cNvSpPr txBox="1"/>
          <p:nvPr/>
        </p:nvSpPr>
        <p:spPr>
          <a:xfrm>
            <a:off x="146592" y="871422"/>
            <a:ext cx="274320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TEHTÄVÄ!</a:t>
            </a:r>
          </a:p>
          <a:p>
            <a:r>
              <a:rPr lang="fi-FI" dirty="0">
                <a:cs typeface="Calibri"/>
              </a:rPr>
              <a:t>1. Muuta Asiakirjan nimi, painamalla yläpalkista kerran asiakirjan päältä.</a:t>
            </a:r>
          </a:p>
          <a:p>
            <a:endParaRPr lang="fi-FI" dirty="0">
              <a:cs typeface="Calibri"/>
            </a:endParaRPr>
          </a:p>
          <a:p>
            <a:endParaRPr lang="fi-FI">
              <a:cs typeface="Calibri"/>
            </a:endParaRPr>
          </a:p>
          <a:p>
            <a:r>
              <a:rPr lang="fi-FI" dirty="0">
                <a:cs typeface="Calibri"/>
              </a:rPr>
              <a:t> Nimeä omalla nimelläsi.</a:t>
            </a:r>
          </a:p>
          <a:p>
            <a:endParaRPr lang="fi-FI" dirty="0">
              <a:cs typeface="Calibri"/>
            </a:endParaRPr>
          </a:p>
          <a:p>
            <a:r>
              <a:rPr lang="fi-FI" dirty="0">
                <a:cs typeface="Calibri"/>
              </a:rPr>
              <a:t>2. Kirjoita Wordiin terveisiä tiimikavereillesi. Halutessasi voit kokeilla eri väristä fonttia, kokeilla vaihtaa fontin kokoa yms. </a:t>
            </a:r>
          </a:p>
          <a:p>
            <a:endParaRPr lang="fi-FI" dirty="0">
              <a:cs typeface="Calibri"/>
            </a:endParaRPr>
          </a:p>
          <a:p>
            <a:r>
              <a:rPr lang="fi-FI" dirty="0">
                <a:cs typeface="Calibri"/>
              </a:rPr>
              <a:t>3. Lisää Wordiin tekstiä ja kuva netistä. </a:t>
            </a:r>
          </a:p>
          <a:p>
            <a:endParaRPr lang="fi-FI" dirty="0">
              <a:cs typeface="Calibri"/>
            </a:endParaRPr>
          </a:p>
          <a:p>
            <a:endParaRPr lang="fi-FI" dirty="0">
              <a:cs typeface="Calibri"/>
            </a:endParaRPr>
          </a:p>
          <a:p>
            <a:endParaRPr lang="fi-FI" dirty="0">
              <a:cs typeface="Calibri"/>
            </a:endParaRPr>
          </a:p>
          <a:p>
            <a:endParaRPr lang="fi-FI" dirty="0">
              <a:cs typeface="Calibri"/>
            </a:endParaRPr>
          </a:p>
          <a:p>
            <a:endParaRPr lang="fi-FI" dirty="0">
              <a:cs typeface="Calibri"/>
            </a:endParaRPr>
          </a:p>
        </p:txBody>
      </p:sp>
      <p:sp>
        <p:nvSpPr>
          <p:cNvPr id="5" name="Nuoli: Ylös 4">
            <a:extLst>
              <a:ext uri="{FF2B5EF4-FFF2-40B4-BE49-F238E27FC236}">
                <a16:creationId xmlns:a16="http://schemas.microsoft.com/office/drawing/2014/main" id="{185F09D0-8A77-406E-80CC-9165DE56D9F9}"/>
              </a:ext>
            </a:extLst>
          </p:cNvPr>
          <p:cNvSpPr/>
          <p:nvPr/>
        </p:nvSpPr>
        <p:spPr>
          <a:xfrm rot="5400000">
            <a:off x="3063555" y="158959"/>
            <a:ext cx="483219" cy="1208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pic>
        <p:nvPicPr>
          <p:cNvPr id="6" name="Kuva 6" descr="Kuva, joka sisältää kohteen teksti&#10;&#10;Kuvaus luotu automaattisesti">
            <a:extLst>
              <a:ext uri="{FF2B5EF4-FFF2-40B4-BE49-F238E27FC236}">
                <a16:creationId xmlns:a16="http://schemas.microsoft.com/office/drawing/2014/main" id="{6B824550-19D2-4530-B34D-7C09999B61CC}"/>
              </a:ext>
            </a:extLst>
          </p:cNvPr>
          <p:cNvPicPr>
            <a:picLocks noChangeAspect="1"/>
          </p:cNvPicPr>
          <p:nvPr/>
        </p:nvPicPr>
        <p:blipFill>
          <a:blip r:embed="rId3"/>
          <a:stretch>
            <a:fillRect/>
          </a:stretch>
        </p:blipFill>
        <p:spPr>
          <a:xfrm>
            <a:off x="2884449" y="1043255"/>
            <a:ext cx="2743200" cy="3080222"/>
          </a:xfrm>
          <a:prstGeom prst="rect">
            <a:avLst/>
          </a:prstGeom>
        </p:spPr>
      </p:pic>
      <p:sp>
        <p:nvSpPr>
          <p:cNvPr id="8" name="Nuoli: Ylös 7">
            <a:extLst>
              <a:ext uri="{FF2B5EF4-FFF2-40B4-BE49-F238E27FC236}">
                <a16:creationId xmlns:a16="http://schemas.microsoft.com/office/drawing/2014/main" id="{6B4BB9F7-7A54-4A06-AE01-77A3F3E2FFB1}"/>
              </a:ext>
            </a:extLst>
          </p:cNvPr>
          <p:cNvSpPr/>
          <p:nvPr/>
        </p:nvSpPr>
        <p:spPr>
          <a:xfrm rot="5400000">
            <a:off x="2152872" y="1664374"/>
            <a:ext cx="483219" cy="12080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9" name="Tekstiruutu 8">
            <a:extLst>
              <a:ext uri="{FF2B5EF4-FFF2-40B4-BE49-F238E27FC236}">
                <a16:creationId xmlns:a16="http://schemas.microsoft.com/office/drawing/2014/main" id="{C22C56D5-C046-404D-9281-EA609BA4DC7B}"/>
              </a:ext>
            </a:extLst>
          </p:cNvPr>
          <p:cNvSpPr txBox="1"/>
          <p:nvPr/>
        </p:nvSpPr>
        <p:spPr>
          <a:xfrm>
            <a:off x="3409486" y="4236534"/>
            <a:ext cx="8328101" cy="258532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Kuvien/ tekstin kopioiminen netistä kaksi vaihtoehtoa:</a:t>
            </a:r>
          </a:p>
          <a:p>
            <a:r>
              <a:rPr lang="fi-FI" dirty="0">
                <a:cs typeface="Calibri"/>
              </a:rPr>
              <a:t>1. Maalaa teksti (eli paina hiiren vasen näppäin pohjaan ja liikuta hiirtä, teksti muuttaa väriä) tai vie hiiri kuvan päälle. Paina hiiren oikeaa näppäintä ja paina kopioi. Mene Wordiin paina hiiren oikeaa näppäintä, paina liitä.</a:t>
            </a:r>
          </a:p>
          <a:p>
            <a:endParaRPr lang="fi-FI" dirty="0">
              <a:cs typeface="Calibri"/>
            </a:endParaRPr>
          </a:p>
          <a:p>
            <a:r>
              <a:rPr lang="fi-FI" dirty="0">
                <a:cs typeface="Calibri"/>
              </a:rPr>
              <a:t>2. Pikanäppäinten käyttö: maalaa teksti/vie hiiri kuvan päälle. Paina Ctrl ja C (kopioi), mene Wordiin, paina Ctrl ja V. (Paina näppäimet yhtä aikaa pohjaan.)</a:t>
            </a:r>
          </a:p>
          <a:p>
            <a:r>
              <a:rPr lang="fi-FI" dirty="0">
                <a:cs typeface="Calibri"/>
              </a:rPr>
              <a:t>Muita pikanäppäimiä: </a:t>
            </a:r>
            <a:r>
              <a:rPr lang="fi-FI" dirty="0" err="1">
                <a:cs typeface="Calibri"/>
              </a:rPr>
              <a:t>Crtl</a:t>
            </a:r>
            <a:r>
              <a:rPr lang="fi-FI" dirty="0">
                <a:cs typeface="Calibri"/>
              </a:rPr>
              <a:t> ja A valitsee kaiken tekstin asiakirjasta. Ctrl ja X leikkaa tekstin.</a:t>
            </a:r>
          </a:p>
        </p:txBody>
      </p:sp>
    </p:spTree>
    <p:extLst>
      <p:ext uri="{BB962C8B-B14F-4D97-AF65-F5344CB8AC3E}">
        <p14:creationId xmlns:p14="http://schemas.microsoft.com/office/powerpoint/2010/main" val="3206485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a:extLst>
              <a:ext uri="{FF2B5EF4-FFF2-40B4-BE49-F238E27FC236}">
                <a16:creationId xmlns:a16="http://schemas.microsoft.com/office/drawing/2014/main" id="{876B8AFE-81C3-4034-8EA1-CD09CB65A44F}"/>
              </a:ext>
            </a:extLst>
          </p:cNvPr>
          <p:cNvPicPr>
            <a:picLocks noChangeAspect="1"/>
          </p:cNvPicPr>
          <p:nvPr/>
        </p:nvPicPr>
        <p:blipFill>
          <a:blip r:embed="rId2"/>
          <a:stretch>
            <a:fillRect/>
          </a:stretch>
        </p:blipFill>
        <p:spPr>
          <a:xfrm>
            <a:off x="217449" y="129061"/>
            <a:ext cx="7250151" cy="4072268"/>
          </a:xfrm>
          <a:prstGeom prst="rect">
            <a:avLst/>
          </a:prstGeom>
        </p:spPr>
      </p:pic>
      <p:sp>
        <p:nvSpPr>
          <p:cNvPr id="3" name="Nuoli: Vasen 2">
            <a:extLst>
              <a:ext uri="{FF2B5EF4-FFF2-40B4-BE49-F238E27FC236}">
                <a16:creationId xmlns:a16="http://schemas.microsoft.com/office/drawing/2014/main" id="{D8354406-4B9D-4E6C-8E84-0A3401C9DFB2}"/>
              </a:ext>
            </a:extLst>
          </p:cNvPr>
          <p:cNvSpPr/>
          <p:nvPr/>
        </p:nvSpPr>
        <p:spPr>
          <a:xfrm rot="-1200000">
            <a:off x="1871136" y="854220"/>
            <a:ext cx="975731" cy="4832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316DD4EF-8CB2-4157-BEA3-D77EE9CAD613}"/>
              </a:ext>
            </a:extLst>
          </p:cNvPr>
          <p:cNvSpPr txBox="1"/>
          <p:nvPr/>
        </p:nvSpPr>
        <p:spPr>
          <a:xfrm>
            <a:off x="3045910" y="722738"/>
            <a:ext cx="351449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Työsi löytyy nyt täältä kansiosta.</a:t>
            </a:r>
          </a:p>
        </p:txBody>
      </p:sp>
      <p:pic>
        <p:nvPicPr>
          <p:cNvPr id="6" name="Kuva 6" descr="Kuva, joka sisältää kohteen teksti&#10;&#10;Kuvaus luotu automaattisesti">
            <a:extLst>
              <a:ext uri="{FF2B5EF4-FFF2-40B4-BE49-F238E27FC236}">
                <a16:creationId xmlns:a16="http://schemas.microsoft.com/office/drawing/2014/main" id="{B0DCB9B9-94FA-465D-AF70-25159D7DFEEF}"/>
              </a:ext>
            </a:extLst>
          </p:cNvPr>
          <p:cNvPicPr>
            <a:picLocks noChangeAspect="1"/>
          </p:cNvPicPr>
          <p:nvPr/>
        </p:nvPicPr>
        <p:blipFill>
          <a:blip r:embed="rId3"/>
          <a:stretch>
            <a:fillRect/>
          </a:stretch>
        </p:blipFill>
        <p:spPr>
          <a:xfrm>
            <a:off x="5068229" y="1839719"/>
            <a:ext cx="6599663" cy="3708245"/>
          </a:xfrm>
          <a:prstGeom prst="rect">
            <a:avLst/>
          </a:prstGeom>
        </p:spPr>
      </p:pic>
      <p:sp>
        <p:nvSpPr>
          <p:cNvPr id="7" name="Nuoli: Ylös 6">
            <a:extLst>
              <a:ext uri="{FF2B5EF4-FFF2-40B4-BE49-F238E27FC236}">
                <a16:creationId xmlns:a16="http://schemas.microsoft.com/office/drawing/2014/main" id="{260FEB96-F14B-44B4-93AF-0C945A37AD83}"/>
              </a:ext>
            </a:extLst>
          </p:cNvPr>
          <p:cNvSpPr/>
          <p:nvPr/>
        </p:nvSpPr>
        <p:spPr>
          <a:xfrm rot="540000">
            <a:off x="5631821" y="2671470"/>
            <a:ext cx="483219" cy="11058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CCCDE35C-287E-443E-ABC3-09A1118A5DC4}"/>
              </a:ext>
            </a:extLst>
          </p:cNvPr>
          <p:cNvSpPr txBox="1"/>
          <p:nvPr/>
        </p:nvSpPr>
        <p:spPr>
          <a:xfrm>
            <a:off x="6002145" y="3344437"/>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Painamalla ylhäältä Omat tiedostot, pääset takaisin etusivulle.</a:t>
            </a:r>
          </a:p>
          <a:p>
            <a:endParaRPr lang="fi-FI" dirty="0">
              <a:cs typeface="Calibri"/>
            </a:endParaRPr>
          </a:p>
          <a:p>
            <a:r>
              <a:rPr lang="fi-FI" dirty="0">
                <a:cs typeface="Calibri"/>
              </a:rPr>
              <a:t>Painamalla asiakirjasi nimeä, aukeaa tekemäsi Word tiedosto.</a:t>
            </a:r>
          </a:p>
        </p:txBody>
      </p:sp>
    </p:spTree>
    <p:extLst>
      <p:ext uri="{BB962C8B-B14F-4D97-AF65-F5344CB8AC3E}">
        <p14:creationId xmlns:p14="http://schemas.microsoft.com/office/powerpoint/2010/main" val="18688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10C4530-FBA2-4ACD-8EFE-7164BA6CEF4A}"/>
              </a:ext>
            </a:extLst>
          </p:cNvPr>
          <p:cNvSpPr txBox="1"/>
          <p:nvPr/>
        </p:nvSpPr>
        <p:spPr>
          <a:xfrm>
            <a:off x="276690" y="183763"/>
            <a:ext cx="115619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Painamalla 3 pistettä työn perässä, pääset poistamaan työn/kansion jne. Sen kautta pääset myös jakamaan sen vaikka </a:t>
            </a:r>
            <a:r>
              <a:rPr lang="fi-FI" dirty="0" err="1">
                <a:cs typeface="Calibri"/>
              </a:rPr>
              <a:t>TEAMSiin</a:t>
            </a:r>
            <a:r>
              <a:rPr lang="fi-FI" dirty="0">
                <a:cs typeface="Calibri"/>
              </a:rPr>
              <a:t> tai antamaan toiselle siihen käyttöoikeuden. </a:t>
            </a:r>
          </a:p>
        </p:txBody>
      </p:sp>
      <p:pic>
        <p:nvPicPr>
          <p:cNvPr id="6" name="Kuva 6" descr="Kuva, joka sisältää kohteen teksti&#10;&#10;Kuvaus luotu automaattisesti">
            <a:extLst>
              <a:ext uri="{FF2B5EF4-FFF2-40B4-BE49-F238E27FC236}">
                <a16:creationId xmlns:a16="http://schemas.microsoft.com/office/drawing/2014/main" id="{2B8644C6-E122-41EB-8ADD-391B4BAC8865}"/>
              </a:ext>
            </a:extLst>
          </p:cNvPr>
          <p:cNvPicPr>
            <a:picLocks noChangeAspect="1"/>
          </p:cNvPicPr>
          <p:nvPr/>
        </p:nvPicPr>
        <p:blipFill>
          <a:blip r:embed="rId2"/>
          <a:stretch>
            <a:fillRect/>
          </a:stretch>
        </p:blipFill>
        <p:spPr>
          <a:xfrm>
            <a:off x="988743" y="956915"/>
            <a:ext cx="10121589" cy="5678292"/>
          </a:xfrm>
          <a:prstGeom prst="rect">
            <a:avLst/>
          </a:prstGeom>
        </p:spPr>
      </p:pic>
      <p:sp>
        <p:nvSpPr>
          <p:cNvPr id="9" name="Tekstiruutu 8">
            <a:extLst>
              <a:ext uri="{FF2B5EF4-FFF2-40B4-BE49-F238E27FC236}">
                <a16:creationId xmlns:a16="http://schemas.microsoft.com/office/drawing/2014/main" id="{6E2C08FC-87E0-4F41-9B1F-B509E93CA6ED}"/>
              </a:ext>
            </a:extLst>
          </p:cNvPr>
          <p:cNvSpPr txBox="1"/>
          <p:nvPr/>
        </p:nvSpPr>
        <p:spPr>
          <a:xfrm>
            <a:off x="2260150" y="3423213"/>
            <a:ext cx="1860396" cy="1323439"/>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dirty="0">
                <a:cs typeface="Calibri"/>
              </a:rPr>
              <a:t>Poistaa valitun asiakirjan. </a:t>
            </a:r>
            <a:r>
              <a:rPr lang="fi-FI" sz="1600" dirty="0" err="1">
                <a:cs typeface="Calibri"/>
              </a:rPr>
              <a:t>Valtsemalla</a:t>
            </a:r>
            <a:r>
              <a:rPr lang="fi-FI" sz="1600" dirty="0">
                <a:cs typeface="Calibri"/>
              </a:rPr>
              <a:t> poista, asiakirja/ kansio poistuu.</a:t>
            </a:r>
          </a:p>
        </p:txBody>
      </p:sp>
      <p:sp>
        <p:nvSpPr>
          <p:cNvPr id="10" name="Nuoli: Vasen 9">
            <a:extLst>
              <a:ext uri="{FF2B5EF4-FFF2-40B4-BE49-F238E27FC236}">
                <a16:creationId xmlns:a16="http://schemas.microsoft.com/office/drawing/2014/main" id="{C3F5CB15-6E4E-4184-AFB1-226E57C89F76}"/>
              </a:ext>
            </a:extLst>
          </p:cNvPr>
          <p:cNvSpPr/>
          <p:nvPr/>
        </p:nvSpPr>
        <p:spPr>
          <a:xfrm>
            <a:off x="4639194" y="2925326"/>
            <a:ext cx="604024" cy="16726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dirty="0">
              <a:solidFill>
                <a:srgbClr val="00B050"/>
              </a:solidFill>
              <a:cs typeface="Calibri"/>
            </a:endParaRPr>
          </a:p>
        </p:txBody>
      </p:sp>
      <p:sp>
        <p:nvSpPr>
          <p:cNvPr id="11" name="Tekstiruutu 10">
            <a:extLst>
              <a:ext uri="{FF2B5EF4-FFF2-40B4-BE49-F238E27FC236}">
                <a16:creationId xmlns:a16="http://schemas.microsoft.com/office/drawing/2014/main" id="{64BC8A2F-8C23-48C3-BAF8-9DC9F8961608}"/>
              </a:ext>
            </a:extLst>
          </p:cNvPr>
          <p:cNvSpPr txBox="1"/>
          <p:nvPr/>
        </p:nvSpPr>
        <p:spPr>
          <a:xfrm>
            <a:off x="5247114" y="2719504"/>
            <a:ext cx="2743200" cy="584775"/>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dirty="0"/>
              <a:t>Voit jakaa käyttöoikeuden valitsemillesi henkilöille.</a:t>
            </a:r>
            <a:endParaRPr lang="fi-FI" sz="1600" dirty="0">
              <a:cs typeface="Calibri"/>
            </a:endParaRPr>
          </a:p>
        </p:txBody>
      </p:sp>
      <p:sp>
        <p:nvSpPr>
          <p:cNvPr id="12" name="Nuoli: Vasen 11">
            <a:extLst>
              <a:ext uri="{FF2B5EF4-FFF2-40B4-BE49-F238E27FC236}">
                <a16:creationId xmlns:a16="http://schemas.microsoft.com/office/drawing/2014/main" id="{E00E57F2-F8A6-4F9C-BCA1-C8A9614B56C0}"/>
              </a:ext>
            </a:extLst>
          </p:cNvPr>
          <p:cNvSpPr/>
          <p:nvPr/>
        </p:nvSpPr>
        <p:spPr>
          <a:xfrm>
            <a:off x="5027163" y="4056710"/>
            <a:ext cx="429576" cy="18585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ekstiruutu 12">
            <a:extLst>
              <a:ext uri="{FF2B5EF4-FFF2-40B4-BE49-F238E27FC236}">
                <a16:creationId xmlns:a16="http://schemas.microsoft.com/office/drawing/2014/main" id="{A9572DFA-D795-4923-BC63-1B4A036519E5}"/>
              </a:ext>
            </a:extLst>
          </p:cNvPr>
          <p:cNvSpPr txBox="1"/>
          <p:nvPr/>
        </p:nvSpPr>
        <p:spPr>
          <a:xfrm>
            <a:off x="5380169" y="3767254"/>
            <a:ext cx="2180358" cy="2554545"/>
          </a:xfrm>
          <a:prstGeom prst="rect">
            <a:avLst/>
          </a:prstGeom>
          <a:solidFill>
            <a:schemeClr val="accent2">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dirty="0"/>
              <a:t>Voit jakaa tiedoston esim. Päiväkodin </a:t>
            </a:r>
            <a:r>
              <a:rPr lang="fi-FI" sz="1600" dirty="0" err="1"/>
              <a:t>TEAMSiin</a:t>
            </a:r>
            <a:r>
              <a:rPr lang="fi-FI" sz="1600" dirty="0"/>
              <a:t>. </a:t>
            </a:r>
            <a:endParaRPr lang="fi-FI" dirty="0"/>
          </a:p>
          <a:p>
            <a:r>
              <a:rPr lang="fi-FI" sz="1600" dirty="0"/>
              <a:t>1. Paina kopioi kohteeseen</a:t>
            </a:r>
            <a:endParaRPr lang="fi-FI" dirty="0"/>
          </a:p>
          <a:p>
            <a:r>
              <a:rPr lang="fi-FI" sz="1600" dirty="0"/>
              <a:t>2. Valitse tiimi, mihin haluat tiedoston jakaa. </a:t>
            </a:r>
            <a:endParaRPr lang="fi-FI">
              <a:cs typeface="Calibri"/>
            </a:endParaRPr>
          </a:p>
          <a:p>
            <a:r>
              <a:rPr lang="fi-FI" sz="1600" dirty="0">
                <a:cs typeface="Calibri"/>
              </a:rPr>
              <a:t>3. Valitse kansio, mihin haluat jakaa. </a:t>
            </a:r>
          </a:p>
          <a:p>
            <a:r>
              <a:rPr lang="fi-FI" sz="1600" dirty="0">
                <a:cs typeface="Calibri"/>
              </a:rPr>
              <a:t>4. Paina SIIRRÄ TÄNNE.</a:t>
            </a:r>
            <a:endParaRPr lang="fi-FI"/>
          </a:p>
        </p:txBody>
      </p:sp>
      <p:sp>
        <p:nvSpPr>
          <p:cNvPr id="14" name="Nuoli: Oikea 13">
            <a:extLst>
              <a:ext uri="{FF2B5EF4-FFF2-40B4-BE49-F238E27FC236}">
                <a16:creationId xmlns:a16="http://schemas.microsoft.com/office/drawing/2014/main" id="{9C690A19-5480-4849-8426-45782CCE8A34}"/>
              </a:ext>
            </a:extLst>
          </p:cNvPr>
          <p:cNvSpPr/>
          <p:nvPr/>
        </p:nvSpPr>
        <p:spPr>
          <a:xfrm>
            <a:off x="7598914" y="2716241"/>
            <a:ext cx="892097" cy="37170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2">
            <a:extLst>
              <a:ext uri="{FF2B5EF4-FFF2-40B4-BE49-F238E27FC236}">
                <a16:creationId xmlns:a16="http://schemas.microsoft.com/office/drawing/2014/main" id="{1FD608A9-A840-45D5-A460-0F86DCDCC999}"/>
              </a:ext>
            </a:extLst>
          </p:cNvPr>
          <p:cNvPicPr>
            <a:picLocks noChangeAspect="1"/>
          </p:cNvPicPr>
          <p:nvPr/>
        </p:nvPicPr>
        <p:blipFill>
          <a:blip r:embed="rId3"/>
          <a:stretch>
            <a:fillRect/>
          </a:stretch>
        </p:blipFill>
        <p:spPr>
          <a:xfrm>
            <a:off x="8636620" y="590891"/>
            <a:ext cx="2743200" cy="2572461"/>
          </a:xfrm>
          <a:prstGeom prst="rect">
            <a:avLst/>
          </a:prstGeom>
        </p:spPr>
      </p:pic>
      <p:sp>
        <p:nvSpPr>
          <p:cNvPr id="23" name="Tekstiruutu 22">
            <a:extLst>
              <a:ext uri="{FF2B5EF4-FFF2-40B4-BE49-F238E27FC236}">
                <a16:creationId xmlns:a16="http://schemas.microsoft.com/office/drawing/2014/main" id="{25EDFFF8-849F-4EB2-B878-67873A95C7D0}"/>
              </a:ext>
            </a:extLst>
          </p:cNvPr>
          <p:cNvSpPr txBox="1"/>
          <p:nvPr/>
        </p:nvSpPr>
        <p:spPr>
          <a:xfrm>
            <a:off x="5892955" y="1200150"/>
            <a:ext cx="2743200" cy="1477328"/>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Valitse henkilöt ja paina lähetä. Henkilöt saavat sähköpostiin linkin, jonka kautta pääsevät käyttämään tiedostoasi.</a:t>
            </a:r>
          </a:p>
        </p:txBody>
      </p:sp>
      <p:pic>
        <p:nvPicPr>
          <p:cNvPr id="2" name="Kuva 2" descr="Kuva, joka sisältää kohteen teksti&#10;&#10;Kuvaus luotu automaattisesti">
            <a:extLst>
              <a:ext uri="{FF2B5EF4-FFF2-40B4-BE49-F238E27FC236}">
                <a16:creationId xmlns:a16="http://schemas.microsoft.com/office/drawing/2014/main" id="{9411DB12-1B1A-4830-987F-34D1517449D7}"/>
              </a:ext>
            </a:extLst>
          </p:cNvPr>
          <p:cNvPicPr>
            <a:picLocks noChangeAspect="1"/>
          </p:cNvPicPr>
          <p:nvPr/>
        </p:nvPicPr>
        <p:blipFill>
          <a:blip r:embed="rId4"/>
          <a:stretch>
            <a:fillRect/>
          </a:stretch>
        </p:blipFill>
        <p:spPr>
          <a:xfrm>
            <a:off x="7491310" y="3181350"/>
            <a:ext cx="1824674" cy="3257550"/>
          </a:xfrm>
          <a:prstGeom prst="rect">
            <a:avLst/>
          </a:prstGeom>
        </p:spPr>
      </p:pic>
      <p:sp>
        <p:nvSpPr>
          <p:cNvPr id="3" name="Nuoli: Oikea 2">
            <a:extLst>
              <a:ext uri="{FF2B5EF4-FFF2-40B4-BE49-F238E27FC236}">
                <a16:creationId xmlns:a16="http://schemas.microsoft.com/office/drawing/2014/main" id="{93803767-8EB8-45F1-B854-A9ECA9179EB0}"/>
              </a:ext>
            </a:extLst>
          </p:cNvPr>
          <p:cNvSpPr/>
          <p:nvPr/>
        </p:nvSpPr>
        <p:spPr>
          <a:xfrm>
            <a:off x="7373249" y="4840570"/>
            <a:ext cx="233796" cy="18184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7" descr="Kuva, joka sisältää kohteen teksti&#10;&#10;Kuvaus luotu automaattisesti">
            <a:extLst>
              <a:ext uri="{FF2B5EF4-FFF2-40B4-BE49-F238E27FC236}">
                <a16:creationId xmlns:a16="http://schemas.microsoft.com/office/drawing/2014/main" id="{6EEED85D-3D3B-453D-A23C-E3EA011C22EC}"/>
              </a:ext>
            </a:extLst>
          </p:cNvPr>
          <p:cNvPicPr>
            <a:picLocks noChangeAspect="1"/>
          </p:cNvPicPr>
          <p:nvPr/>
        </p:nvPicPr>
        <p:blipFill>
          <a:blip r:embed="rId5"/>
          <a:stretch>
            <a:fillRect/>
          </a:stretch>
        </p:blipFill>
        <p:spPr>
          <a:xfrm>
            <a:off x="9243580" y="3485283"/>
            <a:ext cx="2138796" cy="1982932"/>
          </a:xfrm>
          <a:prstGeom prst="rect">
            <a:avLst/>
          </a:prstGeom>
        </p:spPr>
      </p:pic>
      <p:sp>
        <p:nvSpPr>
          <p:cNvPr id="15" name="Nuoli: Oikea 14">
            <a:extLst>
              <a:ext uri="{FF2B5EF4-FFF2-40B4-BE49-F238E27FC236}">
                <a16:creationId xmlns:a16="http://schemas.microsoft.com/office/drawing/2014/main" id="{CDD9567C-3C28-4CEE-BB0C-78B6F234D02B}"/>
              </a:ext>
            </a:extLst>
          </p:cNvPr>
          <p:cNvSpPr/>
          <p:nvPr/>
        </p:nvSpPr>
        <p:spPr>
          <a:xfrm>
            <a:off x="8715408" y="4866546"/>
            <a:ext cx="406978" cy="15586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6" name="Kuva 16" descr="Kuva, joka sisältää kohteen teksti&#10;&#10;Kuvaus luotu automaattisesti">
            <a:extLst>
              <a:ext uri="{FF2B5EF4-FFF2-40B4-BE49-F238E27FC236}">
                <a16:creationId xmlns:a16="http://schemas.microsoft.com/office/drawing/2014/main" id="{3483FDD0-C12E-4A91-97F4-213F9181D3D5}"/>
              </a:ext>
            </a:extLst>
          </p:cNvPr>
          <p:cNvPicPr>
            <a:picLocks noChangeAspect="1"/>
          </p:cNvPicPr>
          <p:nvPr/>
        </p:nvPicPr>
        <p:blipFill>
          <a:blip r:embed="rId6"/>
          <a:stretch>
            <a:fillRect/>
          </a:stretch>
        </p:blipFill>
        <p:spPr>
          <a:xfrm>
            <a:off x="10309513" y="5386741"/>
            <a:ext cx="1444337" cy="1288632"/>
          </a:xfrm>
          <a:prstGeom prst="rect">
            <a:avLst/>
          </a:prstGeom>
        </p:spPr>
      </p:pic>
      <p:sp>
        <p:nvSpPr>
          <p:cNvPr id="19" name="Nuoli: Oikea 18">
            <a:extLst>
              <a:ext uri="{FF2B5EF4-FFF2-40B4-BE49-F238E27FC236}">
                <a16:creationId xmlns:a16="http://schemas.microsoft.com/office/drawing/2014/main" id="{EC86B7AB-E9F5-414C-A4B5-9A115AE847C0}"/>
              </a:ext>
            </a:extLst>
          </p:cNvPr>
          <p:cNvSpPr/>
          <p:nvPr/>
        </p:nvSpPr>
        <p:spPr>
          <a:xfrm rot="2520000">
            <a:off x="10018085" y="5401432"/>
            <a:ext cx="251114" cy="20781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17" descr="Kuva, joka sisältää kohteen teksti&#10;&#10;Kuvaus luotu automaattisesti">
            <a:extLst>
              <a:ext uri="{FF2B5EF4-FFF2-40B4-BE49-F238E27FC236}">
                <a16:creationId xmlns:a16="http://schemas.microsoft.com/office/drawing/2014/main" id="{2F104CDE-5208-4A6A-85E9-8CC570FE8331}"/>
              </a:ext>
            </a:extLst>
          </p:cNvPr>
          <p:cNvPicPr>
            <a:picLocks noChangeAspect="1"/>
          </p:cNvPicPr>
          <p:nvPr/>
        </p:nvPicPr>
        <p:blipFill>
          <a:blip r:embed="rId7"/>
          <a:stretch>
            <a:fillRect/>
          </a:stretch>
        </p:blipFill>
        <p:spPr>
          <a:xfrm>
            <a:off x="2256559" y="5099165"/>
            <a:ext cx="1929246" cy="1058488"/>
          </a:xfrm>
          <a:prstGeom prst="rect">
            <a:avLst/>
          </a:prstGeom>
        </p:spPr>
      </p:pic>
      <p:sp>
        <p:nvSpPr>
          <p:cNvPr id="18" name="Nuoli: Vasen 17">
            <a:extLst>
              <a:ext uri="{FF2B5EF4-FFF2-40B4-BE49-F238E27FC236}">
                <a16:creationId xmlns:a16="http://schemas.microsoft.com/office/drawing/2014/main" id="{0D76E40C-8756-4C7B-B1AD-EC1E1851AD72}"/>
              </a:ext>
            </a:extLst>
          </p:cNvPr>
          <p:cNvSpPr/>
          <p:nvPr/>
        </p:nvSpPr>
        <p:spPr>
          <a:xfrm rot="16200000">
            <a:off x="3013397" y="4689035"/>
            <a:ext cx="424296" cy="1125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Nuoli: Oikea 19">
            <a:extLst>
              <a:ext uri="{FF2B5EF4-FFF2-40B4-BE49-F238E27FC236}">
                <a16:creationId xmlns:a16="http://schemas.microsoft.com/office/drawing/2014/main" id="{ABAE9EC2-8915-4B1E-9C08-57759148A984}"/>
              </a:ext>
            </a:extLst>
          </p:cNvPr>
          <p:cNvSpPr/>
          <p:nvPr/>
        </p:nvSpPr>
        <p:spPr>
          <a:xfrm flipV="1">
            <a:off x="4004863" y="3671593"/>
            <a:ext cx="363683" cy="190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1" name="Suora nuoliyhdysviiva 20">
            <a:extLst>
              <a:ext uri="{FF2B5EF4-FFF2-40B4-BE49-F238E27FC236}">
                <a16:creationId xmlns:a16="http://schemas.microsoft.com/office/drawing/2014/main" id="{E8E6845B-9506-4BEB-8778-4C132EE1C313}"/>
              </a:ext>
            </a:extLst>
          </p:cNvPr>
          <p:cNvCxnSpPr/>
          <p:nvPr/>
        </p:nvCxnSpPr>
        <p:spPr>
          <a:xfrm flipV="1">
            <a:off x="7426901" y="3157970"/>
            <a:ext cx="4372839" cy="8659"/>
          </a:xfrm>
          <a:prstGeom prst="straightConnector1">
            <a:avLst/>
          </a:prstGeom>
          <a:ln w="571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640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FB4A23-F122-42D7-94D9-0F5B40E4DA54}"/>
              </a:ext>
            </a:extLst>
          </p:cNvPr>
          <p:cNvSpPr>
            <a:spLocks noGrp="1"/>
          </p:cNvSpPr>
          <p:nvPr>
            <p:ph type="title"/>
          </p:nvPr>
        </p:nvSpPr>
        <p:spPr>
          <a:xfrm>
            <a:off x="838200" y="365125"/>
            <a:ext cx="4605454" cy="489222"/>
          </a:xfrm>
        </p:spPr>
        <p:txBody>
          <a:bodyPr>
            <a:normAutofit fontScale="90000"/>
          </a:bodyPr>
          <a:lstStyle/>
          <a:p>
            <a:r>
              <a:rPr lang="fi-FI" sz="3200" dirty="0">
                <a:cs typeface="Calibri Light"/>
              </a:rPr>
              <a:t>Kalenterikutsun tekeminen</a:t>
            </a:r>
            <a:endParaRPr lang="fi-FI" sz="3200" dirty="0"/>
          </a:p>
        </p:txBody>
      </p:sp>
      <p:pic>
        <p:nvPicPr>
          <p:cNvPr id="7" name="Kuva 7" descr="Kuva, joka sisältää kohteen teksti&#10;&#10;Kuvaus luotu automaattisesti">
            <a:extLst>
              <a:ext uri="{FF2B5EF4-FFF2-40B4-BE49-F238E27FC236}">
                <a16:creationId xmlns:a16="http://schemas.microsoft.com/office/drawing/2014/main" id="{0824CA69-F004-4384-A0AF-13DE223AC8F2}"/>
              </a:ext>
            </a:extLst>
          </p:cNvPr>
          <p:cNvPicPr>
            <a:picLocks noGrp="1" noChangeAspect="1"/>
          </p:cNvPicPr>
          <p:nvPr>
            <p:ph idx="1"/>
          </p:nvPr>
        </p:nvPicPr>
        <p:blipFill>
          <a:blip r:embed="rId2"/>
          <a:stretch>
            <a:fillRect/>
          </a:stretch>
        </p:blipFill>
        <p:spPr>
          <a:xfrm>
            <a:off x="388193" y="1007869"/>
            <a:ext cx="6388273" cy="3589338"/>
          </a:xfrm>
        </p:spPr>
      </p:pic>
      <p:sp>
        <p:nvSpPr>
          <p:cNvPr id="8" name="Nuoli: Vasen 7">
            <a:extLst>
              <a:ext uri="{FF2B5EF4-FFF2-40B4-BE49-F238E27FC236}">
                <a16:creationId xmlns:a16="http://schemas.microsoft.com/office/drawing/2014/main" id="{4425B853-D71D-4E6D-807D-60684B6AB929}"/>
              </a:ext>
            </a:extLst>
          </p:cNvPr>
          <p:cNvSpPr/>
          <p:nvPr/>
        </p:nvSpPr>
        <p:spPr>
          <a:xfrm>
            <a:off x="5987796" y="1179464"/>
            <a:ext cx="854926" cy="26948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2B60F52C-3B17-4CE5-8C7C-FFEF88F582B6}"/>
              </a:ext>
            </a:extLst>
          </p:cNvPr>
          <p:cNvSpPr txBox="1"/>
          <p:nvPr/>
        </p:nvSpPr>
        <p:spPr>
          <a:xfrm>
            <a:off x="7106812" y="1131616"/>
            <a:ext cx="38676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1. Paina kalenterin kuvaa</a:t>
            </a:r>
          </a:p>
          <a:p>
            <a:r>
              <a:rPr lang="fi-FI" dirty="0">
                <a:cs typeface="Calibri"/>
              </a:rPr>
              <a:t>2. Paina lisää uusi tapahtuma</a:t>
            </a:r>
          </a:p>
          <a:p>
            <a:r>
              <a:rPr lang="fi-FI" dirty="0">
                <a:cs typeface="Calibri"/>
              </a:rPr>
              <a:t>3. Syötä tapahtuman tiedot</a:t>
            </a:r>
          </a:p>
          <a:p>
            <a:r>
              <a:rPr lang="fi-FI" dirty="0">
                <a:cs typeface="Calibri"/>
              </a:rPr>
              <a:t>4. Paina tallenna.</a:t>
            </a:r>
          </a:p>
        </p:txBody>
      </p:sp>
      <p:sp>
        <p:nvSpPr>
          <p:cNvPr id="10" name="Nuoli: Vasen 9">
            <a:extLst>
              <a:ext uri="{FF2B5EF4-FFF2-40B4-BE49-F238E27FC236}">
                <a16:creationId xmlns:a16="http://schemas.microsoft.com/office/drawing/2014/main" id="{B826E276-99EC-4CD2-9BF2-AEACF23B498E}"/>
              </a:ext>
            </a:extLst>
          </p:cNvPr>
          <p:cNvSpPr/>
          <p:nvPr/>
        </p:nvSpPr>
        <p:spPr>
          <a:xfrm rot="17580000" flipV="1">
            <a:off x="5054466" y="2861855"/>
            <a:ext cx="2945779" cy="2044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1">
            <a:extLst>
              <a:ext uri="{FF2B5EF4-FFF2-40B4-BE49-F238E27FC236}">
                <a16:creationId xmlns:a16="http://schemas.microsoft.com/office/drawing/2014/main" id="{22F82F02-7CA7-4341-A535-EFC60DF60010}"/>
              </a:ext>
            </a:extLst>
          </p:cNvPr>
          <p:cNvPicPr>
            <a:picLocks noChangeAspect="1"/>
          </p:cNvPicPr>
          <p:nvPr/>
        </p:nvPicPr>
        <p:blipFill>
          <a:blip r:embed="rId3"/>
          <a:stretch>
            <a:fillRect/>
          </a:stretch>
        </p:blipFill>
        <p:spPr>
          <a:xfrm>
            <a:off x="7869001" y="2310161"/>
            <a:ext cx="1509219" cy="4114800"/>
          </a:xfrm>
          <a:prstGeom prst="rect">
            <a:avLst/>
          </a:prstGeom>
        </p:spPr>
      </p:pic>
      <p:sp>
        <p:nvSpPr>
          <p:cNvPr id="13" name="Nuoli: Oikea 12">
            <a:extLst>
              <a:ext uri="{FF2B5EF4-FFF2-40B4-BE49-F238E27FC236}">
                <a16:creationId xmlns:a16="http://schemas.microsoft.com/office/drawing/2014/main" id="{0FD969E7-69BD-4D7A-8A19-CF2C688BFF90}"/>
              </a:ext>
            </a:extLst>
          </p:cNvPr>
          <p:cNvSpPr/>
          <p:nvPr/>
        </p:nvSpPr>
        <p:spPr>
          <a:xfrm>
            <a:off x="6286322" y="4275088"/>
            <a:ext cx="1421779" cy="1951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a:extLst>
              <a:ext uri="{FF2B5EF4-FFF2-40B4-BE49-F238E27FC236}">
                <a16:creationId xmlns:a16="http://schemas.microsoft.com/office/drawing/2014/main" id="{EE684BC5-632C-472D-B400-D2F1A5AA6CEF}"/>
              </a:ext>
            </a:extLst>
          </p:cNvPr>
          <p:cNvSpPr txBox="1"/>
          <p:nvPr/>
        </p:nvSpPr>
        <p:spPr>
          <a:xfrm>
            <a:off x="9821435" y="3047071"/>
            <a:ext cx="208342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HUOMIOITAVAA!</a:t>
            </a:r>
          </a:p>
          <a:p>
            <a:r>
              <a:rPr lang="fi-FI" dirty="0">
                <a:cs typeface="Calibri"/>
              </a:rPr>
              <a:t>Jos laitat TEAMS-kokous </a:t>
            </a:r>
            <a:r>
              <a:rPr lang="fi-FI" dirty="0" err="1">
                <a:cs typeface="Calibri"/>
              </a:rPr>
              <a:t>täpän</a:t>
            </a:r>
            <a:r>
              <a:rPr lang="fi-FI" dirty="0">
                <a:cs typeface="Calibri"/>
              </a:rPr>
              <a:t> päälle, jakaa kalenteri automaattisesti </a:t>
            </a:r>
          </a:p>
          <a:p>
            <a:r>
              <a:rPr lang="fi-FI" dirty="0">
                <a:cs typeface="Calibri"/>
              </a:rPr>
              <a:t>osallistujalle linkin, josta voi liittyä kokoukseen.</a:t>
            </a:r>
            <a:endParaRPr lang="fi-FI" dirty="0"/>
          </a:p>
        </p:txBody>
      </p:sp>
      <p:sp>
        <p:nvSpPr>
          <p:cNvPr id="15" name="Nuoli: Oikea 14">
            <a:extLst>
              <a:ext uri="{FF2B5EF4-FFF2-40B4-BE49-F238E27FC236}">
                <a16:creationId xmlns:a16="http://schemas.microsoft.com/office/drawing/2014/main" id="{4CDFC139-466F-4A6E-A37E-883864F974CE}"/>
              </a:ext>
            </a:extLst>
          </p:cNvPr>
          <p:cNvSpPr/>
          <p:nvPr/>
        </p:nvSpPr>
        <p:spPr>
          <a:xfrm rot="10800000">
            <a:off x="8874834" y="4079838"/>
            <a:ext cx="901390" cy="23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53B72D16-86D1-446B-9438-88136004728C}"/>
              </a:ext>
            </a:extLst>
          </p:cNvPr>
          <p:cNvSpPr/>
          <p:nvPr/>
        </p:nvSpPr>
        <p:spPr>
          <a:xfrm>
            <a:off x="7824903" y="6087170"/>
            <a:ext cx="1170878" cy="5575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028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5" descr="Kuva, joka sisältää kohteen teksti&#10;&#10;Kuvaus luotu automaattisesti">
            <a:extLst>
              <a:ext uri="{FF2B5EF4-FFF2-40B4-BE49-F238E27FC236}">
                <a16:creationId xmlns:a16="http://schemas.microsoft.com/office/drawing/2014/main" id="{C874B4F1-ADEB-4834-B469-075BC2F0E696}"/>
              </a:ext>
            </a:extLst>
          </p:cNvPr>
          <p:cNvPicPr>
            <a:picLocks noChangeAspect="1"/>
          </p:cNvPicPr>
          <p:nvPr/>
        </p:nvPicPr>
        <p:blipFill>
          <a:blip r:embed="rId2"/>
          <a:stretch>
            <a:fillRect/>
          </a:stretch>
        </p:blipFill>
        <p:spPr>
          <a:xfrm>
            <a:off x="8101444" y="388793"/>
            <a:ext cx="4094019" cy="2287731"/>
          </a:xfrm>
          <a:prstGeom prst="rect">
            <a:avLst/>
          </a:prstGeom>
        </p:spPr>
      </p:pic>
      <p:sp>
        <p:nvSpPr>
          <p:cNvPr id="5" name="Otsikko 1">
            <a:extLst>
              <a:ext uri="{FF2B5EF4-FFF2-40B4-BE49-F238E27FC236}">
                <a16:creationId xmlns:a16="http://schemas.microsoft.com/office/drawing/2014/main" id="{9581B85E-B26B-4070-B463-EF7943746A42}"/>
              </a:ext>
            </a:extLst>
          </p:cNvPr>
          <p:cNvSpPr txBox="1">
            <a:spLocks/>
          </p:cNvSpPr>
          <p:nvPr/>
        </p:nvSpPr>
        <p:spPr>
          <a:xfrm>
            <a:off x="838200" y="365125"/>
            <a:ext cx="6956502" cy="647198"/>
          </a:xfrm>
          <a:prstGeom prst="rect">
            <a:avLst/>
          </a:prstGeom>
        </p:spPr>
        <p:txBody>
          <a:bodyPr lIns="91440" tIns="45720" rIns="91440" bIns="4572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dirty="0">
                <a:cs typeface="Calibri Light"/>
              </a:rPr>
              <a:t>Vanhojen tiedostojen siirtäminen OneDriveen (esim. Muistitikulta/ tietokoneelta)</a:t>
            </a:r>
            <a:endParaRPr lang="fi-FI" sz="3200" dirty="0" err="1"/>
          </a:p>
        </p:txBody>
      </p:sp>
      <p:pic>
        <p:nvPicPr>
          <p:cNvPr id="12" name="Kuva 12" descr="Kuva, joka sisältää kohteen pöytä&#10;&#10;Kuvaus luotu automaattisesti">
            <a:extLst>
              <a:ext uri="{FF2B5EF4-FFF2-40B4-BE49-F238E27FC236}">
                <a16:creationId xmlns:a16="http://schemas.microsoft.com/office/drawing/2014/main" id="{A7258576-C417-418C-B7AA-CD53314C8DCB}"/>
              </a:ext>
            </a:extLst>
          </p:cNvPr>
          <p:cNvPicPr>
            <a:picLocks noChangeAspect="1"/>
          </p:cNvPicPr>
          <p:nvPr/>
        </p:nvPicPr>
        <p:blipFill>
          <a:blip r:embed="rId3"/>
          <a:stretch>
            <a:fillRect/>
          </a:stretch>
        </p:blipFill>
        <p:spPr>
          <a:xfrm>
            <a:off x="496229" y="1179938"/>
            <a:ext cx="3867614" cy="2174952"/>
          </a:xfrm>
          <a:prstGeom prst="rect">
            <a:avLst/>
          </a:prstGeom>
        </p:spPr>
      </p:pic>
      <p:sp>
        <p:nvSpPr>
          <p:cNvPr id="13" name="Tekstiruutu 12">
            <a:extLst>
              <a:ext uri="{FF2B5EF4-FFF2-40B4-BE49-F238E27FC236}">
                <a16:creationId xmlns:a16="http://schemas.microsoft.com/office/drawing/2014/main" id="{5B9C7E08-ADF6-4CF0-8BEE-1AA53382FED6}"/>
              </a:ext>
            </a:extLst>
          </p:cNvPr>
          <p:cNvSpPr txBox="1"/>
          <p:nvPr/>
        </p:nvSpPr>
        <p:spPr>
          <a:xfrm>
            <a:off x="4509507" y="1136263"/>
            <a:ext cx="368176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1. Avaa OneDrive</a:t>
            </a:r>
          </a:p>
          <a:p>
            <a:r>
              <a:rPr lang="fi-FI" dirty="0">
                <a:cs typeface="Calibri"/>
              </a:rPr>
              <a:t>2. Valitse kansio, mihin haluat tiedostot siirtää.</a:t>
            </a:r>
          </a:p>
          <a:p>
            <a:r>
              <a:rPr lang="fi-FI" dirty="0">
                <a:cs typeface="Calibri"/>
              </a:rPr>
              <a:t>3. Valitse lataa palvelimeen tiedosto tai kansio</a:t>
            </a:r>
          </a:p>
          <a:p>
            <a:r>
              <a:rPr lang="fi-FI" dirty="0">
                <a:cs typeface="Calibri"/>
              </a:rPr>
              <a:t>4. Valitse tiedostot/kansiot koneelta ja paina avaa.</a:t>
            </a:r>
          </a:p>
        </p:txBody>
      </p:sp>
      <p:pic>
        <p:nvPicPr>
          <p:cNvPr id="14" name="Kuva 14" descr="Kuva, joka sisältää kohteen teksti&#10;&#10;Kuvaus luotu automaattisesti">
            <a:extLst>
              <a:ext uri="{FF2B5EF4-FFF2-40B4-BE49-F238E27FC236}">
                <a16:creationId xmlns:a16="http://schemas.microsoft.com/office/drawing/2014/main" id="{F0DE90B7-3F05-423F-A0B2-79C91CE50E66}"/>
              </a:ext>
            </a:extLst>
          </p:cNvPr>
          <p:cNvPicPr>
            <a:picLocks noChangeAspect="1"/>
          </p:cNvPicPr>
          <p:nvPr/>
        </p:nvPicPr>
        <p:blipFill>
          <a:blip r:embed="rId4"/>
          <a:stretch>
            <a:fillRect/>
          </a:stretch>
        </p:blipFill>
        <p:spPr>
          <a:xfrm>
            <a:off x="459059" y="3781890"/>
            <a:ext cx="4090639" cy="2295757"/>
          </a:xfrm>
          <a:prstGeom prst="rect">
            <a:avLst/>
          </a:prstGeom>
        </p:spPr>
      </p:pic>
      <p:sp>
        <p:nvSpPr>
          <p:cNvPr id="15" name="Tekstiruutu 14">
            <a:extLst>
              <a:ext uri="{FF2B5EF4-FFF2-40B4-BE49-F238E27FC236}">
                <a16:creationId xmlns:a16="http://schemas.microsoft.com/office/drawing/2014/main" id="{C76D8974-854D-40AC-BEA8-768C9C75F5B2}"/>
              </a:ext>
            </a:extLst>
          </p:cNvPr>
          <p:cNvSpPr txBox="1"/>
          <p:nvPr/>
        </p:nvSpPr>
        <p:spPr>
          <a:xfrm>
            <a:off x="3228278" y="2271132"/>
            <a:ext cx="420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t>1.</a:t>
            </a:r>
          </a:p>
        </p:txBody>
      </p:sp>
      <p:sp>
        <p:nvSpPr>
          <p:cNvPr id="16" name="Tekstiruutu 15">
            <a:extLst>
              <a:ext uri="{FF2B5EF4-FFF2-40B4-BE49-F238E27FC236}">
                <a16:creationId xmlns:a16="http://schemas.microsoft.com/office/drawing/2014/main" id="{714214D9-F5BB-4E14-AB0B-22148BAE828A}"/>
              </a:ext>
            </a:extLst>
          </p:cNvPr>
          <p:cNvSpPr txBox="1"/>
          <p:nvPr/>
        </p:nvSpPr>
        <p:spPr>
          <a:xfrm>
            <a:off x="3049394" y="4976148"/>
            <a:ext cx="420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t>2.</a:t>
            </a:r>
            <a:endParaRPr lang="fi-FI" dirty="0">
              <a:cs typeface="Calibri"/>
            </a:endParaRPr>
          </a:p>
        </p:txBody>
      </p:sp>
      <p:sp>
        <p:nvSpPr>
          <p:cNvPr id="10" name="Tekstiruutu 9">
            <a:extLst>
              <a:ext uri="{FF2B5EF4-FFF2-40B4-BE49-F238E27FC236}">
                <a16:creationId xmlns:a16="http://schemas.microsoft.com/office/drawing/2014/main" id="{BC79E370-44A9-4FA4-BAD3-742AC5B77C26}"/>
              </a:ext>
            </a:extLst>
          </p:cNvPr>
          <p:cNvSpPr txBox="1"/>
          <p:nvPr/>
        </p:nvSpPr>
        <p:spPr>
          <a:xfrm>
            <a:off x="9474439" y="1529829"/>
            <a:ext cx="420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cs typeface="Calibri"/>
              </a:rPr>
              <a:t>3.</a:t>
            </a:r>
          </a:p>
        </p:txBody>
      </p:sp>
      <p:sp>
        <p:nvSpPr>
          <p:cNvPr id="6" name="Nuoli: Oikea 5">
            <a:extLst>
              <a:ext uri="{FF2B5EF4-FFF2-40B4-BE49-F238E27FC236}">
                <a16:creationId xmlns:a16="http://schemas.microsoft.com/office/drawing/2014/main" id="{5D3BE61B-6239-49D3-B735-80097822D726}"/>
              </a:ext>
            </a:extLst>
          </p:cNvPr>
          <p:cNvSpPr/>
          <p:nvPr/>
        </p:nvSpPr>
        <p:spPr>
          <a:xfrm>
            <a:off x="7845170" y="567308"/>
            <a:ext cx="978477" cy="48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Nuoli: Oikea 16">
            <a:extLst>
              <a:ext uri="{FF2B5EF4-FFF2-40B4-BE49-F238E27FC236}">
                <a16:creationId xmlns:a16="http://schemas.microsoft.com/office/drawing/2014/main" id="{7A312429-F893-4F1D-BE73-6F435C4E6E1C}"/>
              </a:ext>
            </a:extLst>
          </p:cNvPr>
          <p:cNvSpPr/>
          <p:nvPr/>
        </p:nvSpPr>
        <p:spPr>
          <a:xfrm>
            <a:off x="103941" y="1182103"/>
            <a:ext cx="415637" cy="372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Nuoli: Oikea 17">
            <a:extLst>
              <a:ext uri="{FF2B5EF4-FFF2-40B4-BE49-F238E27FC236}">
                <a16:creationId xmlns:a16="http://schemas.microsoft.com/office/drawing/2014/main" id="{60B0C828-6688-4E91-ACBE-FCEF7AD4AD5A}"/>
              </a:ext>
            </a:extLst>
          </p:cNvPr>
          <p:cNvSpPr/>
          <p:nvPr/>
        </p:nvSpPr>
        <p:spPr>
          <a:xfrm rot="10800000">
            <a:off x="1593307" y="4143511"/>
            <a:ext cx="415637" cy="21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Oikea 18">
            <a:extLst>
              <a:ext uri="{FF2B5EF4-FFF2-40B4-BE49-F238E27FC236}">
                <a16:creationId xmlns:a16="http://schemas.microsoft.com/office/drawing/2014/main" id="{A467C334-68BF-48FC-AEDF-D458219A2C87}"/>
              </a:ext>
            </a:extLst>
          </p:cNvPr>
          <p:cNvSpPr/>
          <p:nvPr/>
        </p:nvSpPr>
        <p:spPr>
          <a:xfrm rot="10800000">
            <a:off x="1446102" y="1788238"/>
            <a:ext cx="415637" cy="21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7" descr="Kuva, joka sisältää kohteen teksti&#10;&#10;Kuvaus luotu automaattisesti">
            <a:extLst>
              <a:ext uri="{FF2B5EF4-FFF2-40B4-BE49-F238E27FC236}">
                <a16:creationId xmlns:a16="http://schemas.microsoft.com/office/drawing/2014/main" id="{1D7542D9-22FC-4AE8-A008-B11B40D1A975}"/>
              </a:ext>
            </a:extLst>
          </p:cNvPr>
          <p:cNvPicPr>
            <a:picLocks noChangeAspect="1"/>
          </p:cNvPicPr>
          <p:nvPr/>
        </p:nvPicPr>
        <p:blipFill>
          <a:blip r:embed="rId5"/>
          <a:stretch>
            <a:fillRect/>
          </a:stretch>
        </p:blipFill>
        <p:spPr>
          <a:xfrm>
            <a:off x="5780810" y="3289588"/>
            <a:ext cx="5808517" cy="3300844"/>
          </a:xfrm>
          <a:prstGeom prst="rect">
            <a:avLst/>
          </a:prstGeom>
        </p:spPr>
      </p:pic>
      <p:sp>
        <p:nvSpPr>
          <p:cNvPr id="20" name="Tekstiruutu 19">
            <a:extLst>
              <a:ext uri="{FF2B5EF4-FFF2-40B4-BE49-F238E27FC236}">
                <a16:creationId xmlns:a16="http://schemas.microsoft.com/office/drawing/2014/main" id="{C53730DB-E0DD-4C54-A8B3-EB13A4A3BD0A}"/>
              </a:ext>
            </a:extLst>
          </p:cNvPr>
          <p:cNvSpPr txBox="1"/>
          <p:nvPr/>
        </p:nvSpPr>
        <p:spPr>
          <a:xfrm>
            <a:off x="9933371" y="4794307"/>
            <a:ext cx="420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dirty="0"/>
              <a:t>4.</a:t>
            </a:r>
            <a:endParaRPr lang="fi-FI" dirty="0">
              <a:cs typeface="Calibri"/>
            </a:endParaRPr>
          </a:p>
        </p:txBody>
      </p:sp>
      <p:sp>
        <p:nvSpPr>
          <p:cNvPr id="11" name="Nuoli: Oikea 10">
            <a:extLst>
              <a:ext uri="{FF2B5EF4-FFF2-40B4-BE49-F238E27FC236}">
                <a16:creationId xmlns:a16="http://schemas.microsoft.com/office/drawing/2014/main" id="{4875804F-21E8-4BE7-8CFC-D6262C87DB15}"/>
              </a:ext>
            </a:extLst>
          </p:cNvPr>
          <p:cNvSpPr/>
          <p:nvPr/>
        </p:nvSpPr>
        <p:spPr>
          <a:xfrm rot="-1500000">
            <a:off x="7658543" y="5833566"/>
            <a:ext cx="935182" cy="164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3483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7A7D25-CEAB-4561-AC48-ED8D999CC727}"/>
              </a:ext>
            </a:extLst>
          </p:cNvPr>
          <p:cNvSpPr>
            <a:spLocks noGrp="1"/>
          </p:cNvSpPr>
          <p:nvPr>
            <p:ph type="title"/>
          </p:nvPr>
        </p:nvSpPr>
        <p:spPr>
          <a:xfrm>
            <a:off x="838200" y="365125"/>
            <a:ext cx="3880625" cy="377710"/>
          </a:xfrm>
        </p:spPr>
        <p:txBody>
          <a:bodyPr>
            <a:normAutofit/>
          </a:bodyPr>
          <a:lstStyle/>
          <a:p>
            <a:r>
              <a:rPr lang="fi-FI" sz="2000" dirty="0">
                <a:cs typeface="Calibri Light"/>
              </a:rPr>
              <a:t>Kalenterikutsuihin ilmoittautuminen</a:t>
            </a:r>
            <a:endParaRPr lang="fi-FI" sz="2000" dirty="0"/>
          </a:p>
        </p:txBody>
      </p:sp>
      <p:pic>
        <p:nvPicPr>
          <p:cNvPr id="4" name="Kuva 4" descr="Kuva, joka sisältää kohteen teksti&#10;&#10;Kuvaus luotu automaattisesti">
            <a:extLst>
              <a:ext uri="{FF2B5EF4-FFF2-40B4-BE49-F238E27FC236}">
                <a16:creationId xmlns:a16="http://schemas.microsoft.com/office/drawing/2014/main" id="{B2F3F774-319A-4FFF-AE9E-E35B2579D43F}"/>
              </a:ext>
            </a:extLst>
          </p:cNvPr>
          <p:cNvPicPr>
            <a:picLocks noGrp="1" noChangeAspect="1"/>
          </p:cNvPicPr>
          <p:nvPr>
            <p:ph idx="1"/>
          </p:nvPr>
        </p:nvPicPr>
        <p:blipFill>
          <a:blip r:embed="rId2"/>
          <a:stretch>
            <a:fillRect/>
          </a:stretch>
        </p:blipFill>
        <p:spPr>
          <a:xfrm>
            <a:off x="388193" y="803430"/>
            <a:ext cx="6323224" cy="3552168"/>
          </a:xfrm>
        </p:spPr>
      </p:pic>
      <p:sp>
        <p:nvSpPr>
          <p:cNvPr id="5" name="Tekstiruutu 4">
            <a:extLst>
              <a:ext uri="{FF2B5EF4-FFF2-40B4-BE49-F238E27FC236}">
                <a16:creationId xmlns:a16="http://schemas.microsoft.com/office/drawing/2014/main" id="{0E3142D1-3C11-477C-846A-21F5071333C2}"/>
              </a:ext>
            </a:extLst>
          </p:cNvPr>
          <p:cNvSpPr txBox="1"/>
          <p:nvPr/>
        </p:nvSpPr>
        <p:spPr>
          <a:xfrm>
            <a:off x="1481254" y="2085277"/>
            <a:ext cx="3839736" cy="258532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Ilmoittaudu napauttamalla: kyllä, ei tai ehkä.</a:t>
            </a:r>
          </a:p>
          <a:p>
            <a:endParaRPr lang="fi-FI" dirty="0">
              <a:cs typeface="Calibri"/>
            </a:endParaRPr>
          </a:p>
          <a:p>
            <a:r>
              <a:rPr lang="fi-FI" dirty="0">
                <a:cs typeface="Calibri"/>
              </a:rPr>
              <a:t>Sen jälkeen sähköposti "katoaa".</a:t>
            </a:r>
          </a:p>
          <a:p>
            <a:r>
              <a:rPr lang="fi-FI" dirty="0">
                <a:cs typeface="Calibri"/>
              </a:rPr>
              <a:t>Löydät koulutuksen tiedot yms. Sen jälkeen kalenteristasi.</a:t>
            </a:r>
          </a:p>
          <a:p>
            <a:endParaRPr lang="fi-FI" dirty="0">
              <a:cs typeface="Calibri"/>
            </a:endParaRPr>
          </a:p>
          <a:p>
            <a:endParaRPr lang="fi-FI" dirty="0">
              <a:cs typeface="Calibri"/>
            </a:endParaRPr>
          </a:p>
          <a:p>
            <a:endParaRPr lang="fi-FI" dirty="0">
              <a:cs typeface="Calibri"/>
            </a:endParaRPr>
          </a:p>
        </p:txBody>
      </p:sp>
      <p:sp>
        <p:nvSpPr>
          <p:cNvPr id="6" name="Nuoli: Oikea 5">
            <a:extLst>
              <a:ext uri="{FF2B5EF4-FFF2-40B4-BE49-F238E27FC236}">
                <a16:creationId xmlns:a16="http://schemas.microsoft.com/office/drawing/2014/main" id="{F2BAD508-DA11-43DC-9033-0CAF6F355E1D}"/>
              </a:ext>
            </a:extLst>
          </p:cNvPr>
          <p:cNvSpPr/>
          <p:nvPr/>
        </p:nvSpPr>
        <p:spPr>
          <a:xfrm>
            <a:off x="4476572" y="1257290"/>
            <a:ext cx="929268" cy="585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7">
            <a:extLst>
              <a:ext uri="{FF2B5EF4-FFF2-40B4-BE49-F238E27FC236}">
                <a16:creationId xmlns:a16="http://schemas.microsoft.com/office/drawing/2014/main" id="{FE931397-F4D6-40C1-80D8-70D92A3EBA9E}"/>
              </a:ext>
            </a:extLst>
          </p:cNvPr>
          <p:cNvPicPr>
            <a:picLocks noChangeAspect="1"/>
          </p:cNvPicPr>
          <p:nvPr/>
        </p:nvPicPr>
        <p:blipFill>
          <a:blip r:embed="rId3"/>
          <a:stretch>
            <a:fillRect/>
          </a:stretch>
        </p:blipFill>
        <p:spPr>
          <a:xfrm>
            <a:off x="4529254" y="3642499"/>
            <a:ext cx="5475248" cy="3094927"/>
          </a:xfrm>
          <a:prstGeom prst="rect">
            <a:avLst/>
          </a:prstGeom>
        </p:spPr>
      </p:pic>
      <p:sp>
        <p:nvSpPr>
          <p:cNvPr id="8" name="Nuoli: Alas 7">
            <a:extLst>
              <a:ext uri="{FF2B5EF4-FFF2-40B4-BE49-F238E27FC236}">
                <a16:creationId xmlns:a16="http://schemas.microsoft.com/office/drawing/2014/main" id="{8B0207A0-3C0A-459B-BF66-CF25FEB9E8A8}"/>
              </a:ext>
            </a:extLst>
          </p:cNvPr>
          <p:cNvSpPr/>
          <p:nvPr/>
        </p:nvSpPr>
        <p:spPr>
          <a:xfrm>
            <a:off x="9010872" y="2863130"/>
            <a:ext cx="483219" cy="9757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4B014374-8CDB-4095-8A90-D126C91B643B}"/>
              </a:ext>
            </a:extLst>
          </p:cNvPr>
          <p:cNvSpPr txBox="1"/>
          <p:nvPr/>
        </p:nvSpPr>
        <p:spPr>
          <a:xfrm>
            <a:off x="7141660" y="1816952"/>
            <a:ext cx="2743200" cy="92333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Napauttamalla yläpalkissa olevaa kalenteria, löydät kalenterikutsut.</a:t>
            </a:r>
          </a:p>
        </p:txBody>
      </p:sp>
      <p:sp>
        <p:nvSpPr>
          <p:cNvPr id="10" name="Nuoli: Ylös 9">
            <a:extLst>
              <a:ext uri="{FF2B5EF4-FFF2-40B4-BE49-F238E27FC236}">
                <a16:creationId xmlns:a16="http://schemas.microsoft.com/office/drawing/2014/main" id="{383A5718-38AB-4EF1-BE59-CED79EA2077C}"/>
              </a:ext>
            </a:extLst>
          </p:cNvPr>
          <p:cNvSpPr/>
          <p:nvPr/>
        </p:nvSpPr>
        <p:spPr>
          <a:xfrm rot="-5400000">
            <a:off x="9705500" y="3427660"/>
            <a:ext cx="483219" cy="975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a:extLst>
              <a:ext uri="{FF2B5EF4-FFF2-40B4-BE49-F238E27FC236}">
                <a16:creationId xmlns:a16="http://schemas.microsoft.com/office/drawing/2014/main" id="{F3EA254C-DB49-4759-B0B5-9627F10E4B81}"/>
              </a:ext>
            </a:extLst>
          </p:cNvPr>
          <p:cNvSpPr txBox="1"/>
          <p:nvPr/>
        </p:nvSpPr>
        <p:spPr>
          <a:xfrm>
            <a:off x="9490385" y="302267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Kellosta näet esim. Viestien peukutukset.</a:t>
            </a:r>
          </a:p>
        </p:txBody>
      </p:sp>
    </p:spTree>
    <p:extLst>
      <p:ext uri="{BB962C8B-B14F-4D97-AF65-F5344CB8AC3E}">
        <p14:creationId xmlns:p14="http://schemas.microsoft.com/office/powerpoint/2010/main" val="289928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F5C9F1-F259-47CE-80C4-0686880C060A}"/>
              </a:ext>
            </a:extLst>
          </p:cNvPr>
          <p:cNvSpPr>
            <a:spLocks noGrp="1"/>
          </p:cNvSpPr>
          <p:nvPr>
            <p:ph type="title"/>
          </p:nvPr>
        </p:nvSpPr>
        <p:spPr/>
        <p:txBody>
          <a:bodyPr/>
          <a:lstStyle/>
          <a:p>
            <a:r>
              <a:rPr lang="fi-FI" dirty="0">
                <a:cs typeface="Calibri Light"/>
              </a:rPr>
              <a:t>Kalenterinäkymä </a:t>
            </a:r>
            <a:r>
              <a:rPr lang="fi-FI" dirty="0" err="1">
                <a:cs typeface="Calibri Light"/>
              </a:rPr>
              <a:t>TEAMSissä</a:t>
            </a:r>
            <a:endParaRPr lang="fi-FI" dirty="0" err="1"/>
          </a:p>
        </p:txBody>
      </p:sp>
      <p:pic>
        <p:nvPicPr>
          <p:cNvPr id="4" name="Kuva 4" descr="Kuva, joka sisältää kohteen pöytä&#10;&#10;Kuvaus luotu automaattisesti">
            <a:extLst>
              <a:ext uri="{FF2B5EF4-FFF2-40B4-BE49-F238E27FC236}">
                <a16:creationId xmlns:a16="http://schemas.microsoft.com/office/drawing/2014/main" id="{C2CF03D3-4F4E-4C55-8F89-F2389A62FA2E}"/>
              </a:ext>
            </a:extLst>
          </p:cNvPr>
          <p:cNvPicPr>
            <a:picLocks noGrp="1" noChangeAspect="1"/>
          </p:cNvPicPr>
          <p:nvPr>
            <p:ph idx="1"/>
          </p:nvPr>
        </p:nvPicPr>
        <p:blipFill>
          <a:blip r:embed="rId2"/>
          <a:stretch>
            <a:fillRect/>
          </a:stretch>
        </p:blipFill>
        <p:spPr>
          <a:xfrm>
            <a:off x="1419681" y="1407455"/>
            <a:ext cx="9287589" cy="5224849"/>
          </a:xfrm>
        </p:spPr>
      </p:pic>
      <p:sp>
        <p:nvSpPr>
          <p:cNvPr id="5" name="Nuoli: Oikea 4">
            <a:extLst>
              <a:ext uri="{FF2B5EF4-FFF2-40B4-BE49-F238E27FC236}">
                <a16:creationId xmlns:a16="http://schemas.microsoft.com/office/drawing/2014/main" id="{6B63797B-3BD6-477B-AC5F-AADA95DD1DEA}"/>
              </a:ext>
            </a:extLst>
          </p:cNvPr>
          <p:cNvSpPr/>
          <p:nvPr/>
        </p:nvSpPr>
        <p:spPr>
          <a:xfrm>
            <a:off x="393600" y="2945073"/>
            <a:ext cx="975731" cy="483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1D8DC4B1-3625-48FC-B0D6-F28DB11AF407}"/>
              </a:ext>
            </a:extLst>
          </p:cNvPr>
          <p:cNvSpPr txBox="1"/>
          <p:nvPr/>
        </p:nvSpPr>
        <p:spPr>
          <a:xfrm>
            <a:off x="4904446" y="4263250"/>
            <a:ext cx="3505200" cy="147732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err="1"/>
              <a:t>TEAMSissä</a:t>
            </a:r>
            <a:r>
              <a:rPr lang="fi-FI" dirty="0"/>
              <a:t> kalenteri löytyy vasemmassa palkissa. Samat tapahtumat ovat sähköpostin ja </a:t>
            </a:r>
            <a:r>
              <a:rPr lang="fi-FI" dirty="0" err="1"/>
              <a:t>TEAMSin</a:t>
            </a:r>
            <a:r>
              <a:rPr lang="fi-FI" dirty="0"/>
              <a:t> kalenterissa. Tässä </a:t>
            </a:r>
            <a:r>
              <a:rPr lang="fi-FI" dirty="0" err="1"/>
              <a:t>TEAMSin</a:t>
            </a:r>
            <a:r>
              <a:rPr lang="fi-FI" dirty="0"/>
              <a:t> näkymä.</a:t>
            </a:r>
          </a:p>
        </p:txBody>
      </p:sp>
      <p:sp>
        <p:nvSpPr>
          <p:cNvPr id="7" name="Nuoli: Alas 6">
            <a:extLst>
              <a:ext uri="{FF2B5EF4-FFF2-40B4-BE49-F238E27FC236}">
                <a16:creationId xmlns:a16="http://schemas.microsoft.com/office/drawing/2014/main" id="{7160178D-991C-4BAC-BABC-D2B3C99C5A43}"/>
              </a:ext>
            </a:extLst>
          </p:cNvPr>
          <p:cNvSpPr/>
          <p:nvPr/>
        </p:nvSpPr>
        <p:spPr>
          <a:xfrm rot="6960000">
            <a:off x="3222753" y="1990307"/>
            <a:ext cx="130098" cy="1579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21FF109F-CDAE-4579-8031-12778CB2D06F}"/>
              </a:ext>
            </a:extLst>
          </p:cNvPr>
          <p:cNvSpPr txBox="1"/>
          <p:nvPr/>
        </p:nvSpPr>
        <p:spPr>
          <a:xfrm>
            <a:off x="3603470" y="2376836"/>
            <a:ext cx="2743200"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Tuolta voi vaihtaa näkyvää viikkoa.</a:t>
            </a:r>
            <a:endParaRPr lang="fi-FI" dirty="0">
              <a:cs typeface="Calibri"/>
            </a:endParaRPr>
          </a:p>
        </p:txBody>
      </p:sp>
    </p:spTree>
    <p:extLst>
      <p:ext uri="{BB962C8B-B14F-4D97-AF65-F5344CB8AC3E}">
        <p14:creationId xmlns:p14="http://schemas.microsoft.com/office/powerpoint/2010/main" val="159854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4E3A81-61F8-4FD1-A9CD-63D1F572694D}"/>
              </a:ext>
            </a:extLst>
          </p:cNvPr>
          <p:cNvSpPr>
            <a:spLocks noGrp="1"/>
          </p:cNvSpPr>
          <p:nvPr>
            <p:ph type="title"/>
          </p:nvPr>
        </p:nvSpPr>
        <p:spPr/>
        <p:txBody>
          <a:bodyPr>
            <a:normAutofit/>
          </a:bodyPr>
          <a:lstStyle/>
          <a:p>
            <a:r>
              <a:rPr lang="fi-FI" sz="3200" dirty="0">
                <a:cs typeface="Calibri Light"/>
              </a:rPr>
              <a:t>TEAMS-videopalaverin tekeminen kunnan työntekijöille ja "ulkopuoliselle" esim. vanhemmalle</a:t>
            </a:r>
            <a:endParaRPr lang="fi-FI" sz="3200" dirty="0"/>
          </a:p>
        </p:txBody>
      </p:sp>
      <p:sp>
        <p:nvSpPr>
          <p:cNvPr id="7" name="Nuoli: Oikea 6">
            <a:extLst>
              <a:ext uri="{FF2B5EF4-FFF2-40B4-BE49-F238E27FC236}">
                <a16:creationId xmlns:a16="http://schemas.microsoft.com/office/drawing/2014/main" id="{6D3C92E5-3AAC-4501-AD1B-3C9E71457081}"/>
              </a:ext>
            </a:extLst>
          </p:cNvPr>
          <p:cNvSpPr/>
          <p:nvPr/>
        </p:nvSpPr>
        <p:spPr>
          <a:xfrm rot="-1620000">
            <a:off x="4238070" y="4185141"/>
            <a:ext cx="1180170" cy="213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10" descr="Kuva, joka sisältää kohteen pöytä&#10;&#10;Kuvaus luotu automaattisesti">
            <a:extLst>
              <a:ext uri="{FF2B5EF4-FFF2-40B4-BE49-F238E27FC236}">
                <a16:creationId xmlns:a16="http://schemas.microsoft.com/office/drawing/2014/main" id="{903683F4-AA99-4D93-AFAF-D0BF2311BBCA}"/>
              </a:ext>
            </a:extLst>
          </p:cNvPr>
          <p:cNvPicPr>
            <a:picLocks noGrp="1" noChangeAspect="1"/>
          </p:cNvPicPr>
          <p:nvPr>
            <p:ph idx="1"/>
          </p:nvPr>
        </p:nvPicPr>
        <p:blipFill>
          <a:blip r:embed="rId2"/>
          <a:stretch>
            <a:fillRect/>
          </a:stretch>
        </p:blipFill>
        <p:spPr>
          <a:xfrm>
            <a:off x="220924" y="1528259"/>
            <a:ext cx="7735712" cy="4351338"/>
          </a:xfrm>
        </p:spPr>
      </p:pic>
      <p:pic>
        <p:nvPicPr>
          <p:cNvPr id="6" name="Kuva 6" descr="Kuva, joka sisältää kohteen teksti&#10;&#10;Kuvaus luotu automaattisesti">
            <a:extLst>
              <a:ext uri="{FF2B5EF4-FFF2-40B4-BE49-F238E27FC236}">
                <a16:creationId xmlns:a16="http://schemas.microsoft.com/office/drawing/2014/main" id="{53B94111-45B3-4AC4-A48C-C968666EB73C}"/>
              </a:ext>
            </a:extLst>
          </p:cNvPr>
          <p:cNvPicPr>
            <a:picLocks noChangeAspect="1"/>
          </p:cNvPicPr>
          <p:nvPr/>
        </p:nvPicPr>
        <p:blipFill>
          <a:blip r:embed="rId3"/>
          <a:stretch>
            <a:fillRect/>
          </a:stretch>
        </p:blipFill>
        <p:spPr>
          <a:xfrm>
            <a:off x="4826620" y="2899085"/>
            <a:ext cx="6831979" cy="3847634"/>
          </a:xfrm>
          <a:prstGeom prst="rect">
            <a:avLst/>
          </a:prstGeom>
        </p:spPr>
      </p:pic>
      <p:sp>
        <p:nvSpPr>
          <p:cNvPr id="5" name="Nuoli: Vasen 4">
            <a:extLst>
              <a:ext uri="{FF2B5EF4-FFF2-40B4-BE49-F238E27FC236}">
                <a16:creationId xmlns:a16="http://schemas.microsoft.com/office/drawing/2014/main" id="{0D639797-C4A3-4D94-9DCF-7A8BC4F6AEFF}"/>
              </a:ext>
            </a:extLst>
          </p:cNvPr>
          <p:cNvSpPr/>
          <p:nvPr/>
        </p:nvSpPr>
        <p:spPr>
          <a:xfrm>
            <a:off x="477234" y="2898610"/>
            <a:ext cx="604024" cy="1858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988E82F7-6290-4BE6-AE2C-AE9A1F121BA5}"/>
              </a:ext>
            </a:extLst>
          </p:cNvPr>
          <p:cNvSpPr txBox="1"/>
          <p:nvPr/>
        </p:nvSpPr>
        <p:spPr>
          <a:xfrm>
            <a:off x="1162979" y="2807783"/>
            <a:ext cx="2929053" cy="258532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1. Valitse kalenteri.</a:t>
            </a:r>
          </a:p>
          <a:p>
            <a:r>
              <a:rPr lang="fi-FI" dirty="0">
                <a:cs typeface="Calibri"/>
              </a:rPr>
              <a:t>2. Valitse uusi kokous ja ajoita kokous.</a:t>
            </a:r>
          </a:p>
          <a:p>
            <a:r>
              <a:rPr lang="fi-FI" dirty="0">
                <a:cs typeface="Calibri"/>
              </a:rPr>
              <a:t>3. Täytä kokouksen tiedot ja lisää henkilö kohtaan työntekijän nimi tai vanhemman/terapeutin tms. Sähköpostiosoite  </a:t>
            </a:r>
          </a:p>
          <a:p>
            <a:r>
              <a:rPr lang="fi-FI" dirty="0">
                <a:cs typeface="Calibri"/>
              </a:rPr>
              <a:t>4. Paina lähetä.</a:t>
            </a:r>
          </a:p>
        </p:txBody>
      </p:sp>
      <p:sp>
        <p:nvSpPr>
          <p:cNvPr id="13" name="Nuoli: Oikea 12">
            <a:extLst>
              <a:ext uri="{FF2B5EF4-FFF2-40B4-BE49-F238E27FC236}">
                <a16:creationId xmlns:a16="http://schemas.microsoft.com/office/drawing/2014/main" id="{B42805E6-62E3-415E-982B-53B0102A13ED}"/>
              </a:ext>
            </a:extLst>
          </p:cNvPr>
          <p:cNvSpPr/>
          <p:nvPr/>
        </p:nvSpPr>
        <p:spPr>
          <a:xfrm>
            <a:off x="3712250" y="3894088"/>
            <a:ext cx="1458951" cy="204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a:extLst>
              <a:ext uri="{FF2B5EF4-FFF2-40B4-BE49-F238E27FC236}">
                <a16:creationId xmlns:a16="http://schemas.microsoft.com/office/drawing/2014/main" id="{270CCE92-6439-4087-9E3D-140AEC329CE7}"/>
              </a:ext>
            </a:extLst>
          </p:cNvPr>
          <p:cNvSpPr txBox="1"/>
          <p:nvPr/>
        </p:nvSpPr>
        <p:spPr>
          <a:xfrm>
            <a:off x="9226705" y="3799778"/>
            <a:ext cx="27432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Huomioitavaa:</a:t>
            </a:r>
          </a:p>
          <a:p>
            <a:r>
              <a:rPr lang="fi-FI" dirty="0">
                <a:ea typeface="+mn-lt"/>
                <a:cs typeface="+mn-lt"/>
              </a:rPr>
              <a:t>Kutsuttu saa kutsun ja linkin sähköpostiin. </a:t>
            </a:r>
          </a:p>
          <a:p>
            <a:pPr algn="l"/>
            <a:endParaRPr lang="fi-FI" dirty="0">
              <a:cs typeface="Calibri"/>
            </a:endParaRPr>
          </a:p>
          <a:p>
            <a:r>
              <a:rPr lang="fi-FI" dirty="0">
                <a:cs typeface="Calibri"/>
              </a:rPr>
              <a:t>Puhelimelta/tabletilta</a:t>
            </a:r>
          </a:p>
          <a:p>
            <a:r>
              <a:rPr lang="fi-FI" dirty="0">
                <a:cs typeface="Calibri"/>
              </a:rPr>
              <a:t> käytettäessä pitää asentaa TEAMS-sovellus puhelimeen.</a:t>
            </a:r>
            <a:endParaRPr lang="fi-FI"/>
          </a:p>
          <a:p>
            <a:endParaRPr lang="fi-FI" dirty="0">
              <a:cs typeface="Calibri"/>
            </a:endParaRPr>
          </a:p>
        </p:txBody>
      </p:sp>
      <p:sp>
        <p:nvSpPr>
          <p:cNvPr id="11" name="Nuoli: Vasen 10">
            <a:extLst>
              <a:ext uri="{FF2B5EF4-FFF2-40B4-BE49-F238E27FC236}">
                <a16:creationId xmlns:a16="http://schemas.microsoft.com/office/drawing/2014/main" id="{D6FCFC5B-B17F-4425-BA25-36B3D6A17072}"/>
              </a:ext>
            </a:extLst>
          </p:cNvPr>
          <p:cNvSpPr/>
          <p:nvPr/>
        </p:nvSpPr>
        <p:spPr>
          <a:xfrm rot="9960000">
            <a:off x="3507360" y="2648802"/>
            <a:ext cx="3596267" cy="2230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1708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5">
            <a:extLst>
              <a:ext uri="{FF2B5EF4-FFF2-40B4-BE49-F238E27FC236}">
                <a16:creationId xmlns:a16="http://schemas.microsoft.com/office/drawing/2014/main" id="{D876355C-BBB9-49A5-9095-F3B7F20A86C4}"/>
              </a:ext>
            </a:extLst>
          </p:cNvPr>
          <p:cNvPicPr>
            <a:picLocks noChangeAspect="1"/>
          </p:cNvPicPr>
          <p:nvPr/>
        </p:nvPicPr>
        <p:blipFill>
          <a:blip r:embed="rId2"/>
          <a:stretch>
            <a:fillRect/>
          </a:stretch>
        </p:blipFill>
        <p:spPr>
          <a:xfrm>
            <a:off x="932986" y="529451"/>
            <a:ext cx="8337394" cy="4683976"/>
          </a:xfrm>
          <a:prstGeom prst="rect">
            <a:avLst/>
          </a:prstGeom>
        </p:spPr>
      </p:pic>
      <p:sp>
        <p:nvSpPr>
          <p:cNvPr id="6" name="Nuoli: Ylös 5">
            <a:extLst>
              <a:ext uri="{FF2B5EF4-FFF2-40B4-BE49-F238E27FC236}">
                <a16:creationId xmlns:a16="http://schemas.microsoft.com/office/drawing/2014/main" id="{7D007242-7293-4DCE-ABED-16105D6B8838}"/>
              </a:ext>
            </a:extLst>
          </p:cNvPr>
          <p:cNvSpPr/>
          <p:nvPr/>
        </p:nvSpPr>
        <p:spPr>
          <a:xfrm rot="-5400000">
            <a:off x="8929561" y="458649"/>
            <a:ext cx="483219" cy="975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EE99BA14-51F5-45F7-8415-5B60CB50F2B4}"/>
              </a:ext>
            </a:extLst>
          </p:cNvPr>
          <p:cNvSpPr txBox="1"/>
          <p:nvPr/>
        </p:nvSpPr>
        <p:spPr>
          <a:xfrm>
            <a:off x="9281299" y="1243129"/>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Sähköpostin asetukset löytyvät täältä. Voit lisätä sieltä esim. Allekirjoituksen, poissaoloilmoituksen jne.</a:t>
            </a:r>
          </a:p>
        </p:txBody>
      </p:sp>
      <p:pic>
        <p:nvPicPr>
          <p:cNvPr id="8" name="Kuva 8">
            <a:extLst>
              <a:ext uri="{FF2B5EF4-FFF2-40B4-BE49-F238E27FC236}">
                <a16:creationId xmlns:a16="http://schemas.microsoft.com/office/drawing/2014/main" id="{FFD6BA72-F4EB-4215-ADEB-6D4CE5168DE2}"/>
              </a:ext>
            </a:extLst>
          </p:cNvPr>
          <p:cNvPicPr>
            <a:picLocks noChangeAspect="1"/>
          </p:cNvPicPr>
          <p:nvPr/>
        </p:nvPicPr>
        <p:blipFill>
          <a:blip r:embed="rId2"/>
          <a:stretch>
            <a:fillRect/>
          </a:stretch>
        </p:blipFill>
        <p:spPr>
          <a:xfrm>
            <a:off x="4724400" y="2657475"/>
            <a:ext cx="2743200" cy="1543050"/>
          </a:xfrm>
          <a:prstGeom prst="rect">
            <a:avLst/>
          </a:prstGeom>
        </p:spPr>
      </p:pic>
      <p:sp>
        <p:nvSpPr>
          <p:cNvPr id="9" name="Nuoli: Ylös 8">
            <a:extLst>
              <a:ext uri="{FF2B5EF4-FFF2-40B4-BE49-F238E27FC236}">
                <a16:creationId xmlns:a16="http://schemas.microsoft.com/office/drawing/2014/main" id="{1579F555-78F4-4937-9055-74BA201AE759}"/>
              </a:ext>
            </a:extLst>
          </p:cNvPr>
          <p:cNvSpPr/>
          <p:nvPr/>
        </p:nvSpPr>
        <p:spPr>
          <a:xfrm rot="-5400000">
            <a:off x="9254805" y="4203600"/>
            <a:ext cx="483219" cy="975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kstiruutu 9">
            <a:extLst>
              <a:ext uri="{FF2B5EF4-FFF2-40B4-BE49-F238E27FC236}">
                <a16:creationId xmlns:a16="http://schemas.microsoft.com/office/drawing/2014/main" id="{B4AD3737-8668-4095-A842-12B3313E1012}"/>
              </a:ext>
            </a:extLst>
          </p:cNvPr>
          <p:cNvSpPr txBox="1"/>
          <p:nvPr/>
        </p:nvSpPr>
        <p:spPr>
          <a:xfrm>
            <a:off x="9321954" y="488934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t>Täältä löytyy enemmän asetuksia.</a:t>
            </a:r>
          </a:p>
        </p:txBody>
      </p:sp>
    </p:spTree>
    <p:extLst>
      <p:ext uri="{BB962C8B-B14F-4D97-AF65-F5344CB8AC3E}">
        <p14:creationId xmlns:p14="http://schemas.microsoft.com/office/powerpoint/2010/main" val="212611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descr="Kuva, joka sisältää kohteen teksti&#10;&#10;Kuvaus luotu automaattisesti">
            <a:extLst>
              <a:ext uri="{FF2B5EF4-FFF2-40B4-BE49-F238E27FC236}">
                <a16:creationId xmlns:a16="http://schemas.microsoft.com/office/drawing/2014/main" id="{30D86985-1437-42DA-8BA5-C831DE92AA7B}"/>
              </a:ext>
            </a:extLst>
          </p:cNvPr>
          <p:cNvPicPr>
            <a:picLocks noGrp="1" noChangeAspect="1"/>
          </p:cNvPicPr>
          <p:nvPr>
            <p:ph idx="1"/>
          </p:nvPr>
        </p:nvPicPr>
        <p:blipFill>
          <a:blip r:embed="rId2"/>
          <a:stretch>
            <a:fillRect/>
          </a:stretch>
        </p:blipFill>
        <p:spPr>
          <a:xfrm>
            <a:off x="303527" y="496772"/>
            <a:ext cx="10767190" cy="6061191"/>
          </a:xfrm>
        </p:spPr>
      </p:pic>
      <p:sp>
        <p:nvSpPr>
          <p:cNvPr id="5" name="Suorakulmio 4">
            <a:extLst>
              <a:ext uri="{FF2B5EF4-FFF2-40B4-BE49-F238E27FC236}">
                <a16:creationId xmlns:a16="http://schemas.microsoft.com/office/drawing/2014/main" id="{2C1620F3-9D4A-4864-BECE-FEFB2F28EE5B}"/>
              </a:ext>
            </a:extLst>
          </p:cNvPr>
          <p:cNvSpPr/>
          <p:nvPr/>
        </p:nvSpPr>
        <p:spPr>
          <a:xfrm>
            <a:off x="1912435" y="1466385"/>
            <a:ext cx="1951461" cy="4971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Nuoli: Vasen 5">
            <a:extLst>
              <a:ext uri="{FF2B5EF4-FFF2-40B4-BE49-F238E27FC236}">
                <a16:creationId xmlns:a16="http://schemas.microsoft.com/office/drawing/2014/main" id="{1C8389AA-0036-42EB-9803-11FB49DF552B}"/>
              </a:ext>
            </a:extLst>
          </p:cNvPr>
          <p:cNvSpPr/>
          <p:nvPr/>
        </p:nvSpPr>
        <p:spPr>
          <a:xfrm>
            <a:off x="536475" y="792656"/>
            <a:ext cx="975731" cy="48321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4E8B1E72-028D-4506-9FD6-E13BF8B29C62}"/>
              </a:ext>
            </a:extLst>
          </p:cNvPr>
          <p:cNvSpPr txBox="1"/>
          <p:nvPr/>
        </p:nvSpPr>
        <p:spPr>
          <a:xfrm>
            <a:off x="3939169" y="1829729"/>
            <a:ext cx="4425174" cy="2308324"/>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cs typeface="Calibri"/>
              </a:rPr>
              <a:t>1. Kirjaudu sähköpostiin koneelta.</a:t>
            </a:r>
          </a:p>
          <a:p>
            <a:endParaRPr lang="fi-FI" dirty="0">
              <a:cs typeface="Calibri"/>
            </a:endParaRPr>
          </a:p>
          <a:p>
            <a:r>
              <a:rPr lang="fi-FI" dirty="0">
                <a:cs typeface="Calibri"/>
              </a:rPr>
              <a:t>2. Paina vasemman yläkulman pienistä neliöistä.</a:t>
            </a:r>
          </a:p>
          <a:p>
            <a:endParaRPr lang="fi-FI" dirty="0">
              <a:cs typeface="Calibri"/>
            </a:endParaRPr>
          </a:p>
          <a:p>
            <a:r>
              <a:rPr lang="fi-FI" dirty="0">
                <a:cs typeface="Calibri"/>
              </a:rPr>
              <a:t>3. Sinulle avautuu sivuun uusi valintapalkki.</a:t>
            </a:r>
          </a:p>
          <a:p>
            <a:endParaRPr lang="fi-FI" dirty="0">
              <a:cs typeface="Calibri"/>
            </a:endParaRPr>
          </a:p>
          <a:p>
            <a:endParaRPr lang="fi-FI" dirty="0">
              <a:cs typeface="Calibri"/>
            </a:endParaRPr>
          </a:p>
        </p:txBody>
      </p:sp>
    </p:spTree>
    <p:extLst>
      <p:ext uri="{BB962C8B-B14F-4D97-AF65-F5344CB8AC3E}">
        <p14:creationId xmlns:p14="http://schemas.microsoft.com/office/powerpoint/2010/main" val="722256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 joka sisältää kohteen teksti&#10;&#10;Kuvaus luotu automaattisesti">
            <a:extLst>
              <a:ext uri="{FF2B5EF4-FFF2-40B4-BE49-F238E27FC236}">
                <a16:creationId xmlns:a16="http://schemas.microsoft.com/office/drawing/2014/main" id="{BEF5BCFA-EF9F-4336-AFB3-31120AA10CC2}"/>
              </a:ext>
            </a:extLst>
          </p:cNvPr>
          <p:cNvPicPr>
            <a:picLocks noChangeAspect="1"/>
          </p:cNvPicPr>
          <p:nvPr/>
        </p:nvPicPr>
        <p:blipFill>
          <a:blip r:embed="rId2"/>
          <a:stretch>
            <a:fillRect/>
          </a:stretch>
        </p:blipFill>
        <p:spPr>
          <a:xfrm>
            <a:off x="449767" y="259963"/>
            <a:ext cx="11078735" cy="6217269"/>
          </a:xfrm>
          <a:prstGeom prst="rect">
            <a:avLst/>
          </a:prstGeom>
        </p:spPr>
      </p:pic>
      <p:sp>
        <p:nvSpPr>
          <p:cNvPr id="3" name="Nuoli: Vasen 2">
            <a:extLst>
              <a:ext uri="{FF2B5EF4-FFF2-40B4-BE49-F238E27FC236}">
                <a16:creationId xmlns:a16="http://schemas.microsoft.com/office/drawing/2014/main" id="{E8DC7075-2FE8-4268-80E7-D087C7D92E82}"/>
              </a:ext>
            </a:extLst>
          </p:cNvPr>
          <p:cNvSpPr/>
          <p:nvPr/>
        </p:nvSpPr>
        <p:spPr>
          <a:xfrm>
            <a:off x="2075576" y="947146"/>
            <a:ext cx="975731" cy="48321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E22B9598-1616-47E5-823E-AEF97606E8FD}"/>
              </a:ext>
            </a:extLst>
          </p:cNvPr>
          <p:cNvSpPr txBox="1"/>
          <p:nvPr/>
        </p:nvSpPr>
        <p:spPr>
          <a:xfrm>
            <a:off x="2367544" y="1512616"/>
            <a:ext cx="9173736" cy="452431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dirty="0">
              <a:cs typeface="Calibri"/>
            </a:endParaRPr>
          </a:p>
          <a:p>
            <a:endParaRPr lang="fi-FI" dirty="0">
              <a:cs typeface="Calibri"/>
            </a:endParaRPr>
          </a:p>
          <a:p>
            <a:r>
              <a:rPr lang="fi-FI" dirty="0">
                <a:cs typeface="Calibri"/>
              </a:rPr>
              <a:t>Sivuun aukeaa valintaruutu, mistä voit valita haluamasi toiminnot.</a:t>
            </a:r>
          </a:p>
          <a:p>
            <a:r>
              <a:rPr lang="fi-FI" dirty="0">
                <a:ea typeface="+mn-lt"/>
                <a:cs typeface="+mn-lt"/>
              </a:rPr>
              <a:t> Tämän valikon kautta tehdyt työt tallentuvat automaattisesti OneDriveen eli pilvipalvelimelle.</a:t>
            </a:r>
          </a:p>
          <a:p>
            <a:endParaRPr lang="fi-FI" dirty="0">
              <a:cs typeface="Calibri"/>
            </a:endParaRPr>
          </a:p>
          <a:p>
            <a:r>
              <a:rPr lang="fi-FI" dirty="0">
                <a:cs typeface="Calibri"/>
              </a:rPr>
              <a:t>Alla sovelluksia, joita käytämme varhaiskasvatuksessa:</a:t>
            </a:r>
          </a:p>
          <a:p>
            <a:r>
              <a:rPr lang="fi-FI" dirty="0">
                <a:cs typeface="Calibri"/>
              </a:rPr>
              <a:t>1. Outlook = sähköposti</a:t>
            </a:r>
          </a:p>
          <a:p>
            <a:r>
              <a:rPr lang="fi-FI" dirty="0">
                <a:cs typeface="Calibri"/>
              </a:rPr>
              <a:t>2. Wordilla pääset kirjoittamaan/ muokkaamaan tekstiä.</a:t>
            </a:r>
          </a:p>
          <a:p>
            <a:r>
              <a:rPr lang="fi-FI" dirty="0">
                <a:cs typeface="Calibri"/>
              </a:rPr>
              <a:t>3. PowerPoint, pääset tekemään diaesityksiä (tämä on tehty PowerPointilla).</a:t>
            </a:r>
          </a:p>
          <a:p>
            <a:r>
              <a:rPr lang="fi-FI" dirty="0">
                <a:cs typeface="Calibri"/>
              </a:rPr>
              <a:t>4. OneDrive on pilvitallennuspalvelin eli niin kuin muistitikku, mutta se toimii netissä ja on aina mukana. Löytyy aina, kun kirjaudut Office365.</a:t>
            </a:r>
          </a:p>
          <a:p>
            <a:r>
              <a:rPr lang="fi-FI" dirty="0">
                <a:cs typeface="Calibri"/>
              </a:rPr>
              <a:t>5. TEAMS on jatkossa kanava, johon tulee tärkeät tiedotteet, palaverimuistiot yms.</a:t>
            </a:r>
          </a:p>
          <a:p>
            <a:endParaRPr lang="fi-FI" dirty="0">
              <a:cs typeface="Calibri"/>
            </a:endParaRPr>
          </a:p>
          <a:p>
            <a:endParaRPr lang="fi-FI" dirty="0">
              <a:cs typeface="Calibri"/>
            </a:endParaRPr>
          </a:p>
          <a:p>
            <a:endParaRPr lang="fi-FI" dirty="0">
              <a:cs typeface="Calibri"/>
            </a:endParaRPr>
          </a:p>
          <a:p>
            <a:endParaRPr lang="fi-FI" dirty="0">
              <a:cs typeface="Calibri"/>
            </a:endParaRPr>
          </a:p>
        </p:txBody>
      </p:sp>
    </p:spTree>
    <p:extLst>
      <p:ext uri="{BB962C8B-B14F-4D97-AF65-F5344CB8AC3E}">
        <p14:creationId xmlns:p14="http://schemas.microsoft.com/office/powerpoint/2010/main" val="358420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a:extLst>
              <a:ext uri="{FF2B5EF4-FFF2-40B4-BE49-F238E27FC236}">
                <a16:creationId xmlns:a16="http://schemas.microsoft.com/office/drawing/2014/main" id="{2D3628F1-4C3D-4762-88E9-C5DDB26E6281}"/>
              </a:ext>
            </a:extLst>
          </p:cNvPr>
          <p:cNvPicPr>
            <a:picLocks noChangeAspect="1"/>
          </p:cNvPicPr>
          <p:nvPr/>
        </p:nvPicPr>
        <p:blipFill>
          <a:blip r:embed="rId2"/>
          <a:stretch>
            <a:fillRect/>
          </a:stretch>
        </p:blipFill>
        <p:spPr>
          <a:xfrm>
            <a:off x="942279" y="538744"/>
            <a:ext cx="9387467" cy="5269415"/>
          </a:xfrm>
          <a:prstGeom prst="rect">
            <a:avLst/>
          </a:prstGeom>
        </p:spPr>
      </p:pic>
      <p:sp>
        <p:nvSpPr>
          <p:cNvPr id="3" name="Tekstiruutu 2">
            <a:extLst>
              <a:ext uri="{FF2B5EF4-FFF2-40B4-BE49-F238E27FC236}">
                <a16:creationId xmlns:a16="http://schemas.microsoft.com/office/drawing/2014/main" id="{312AEB57-1E15-46CE-86EE-A3922B163770}"/>
              </a:ext>
            </a:extLst>
          </p:cNvPr>
          <p:cNvSpPr txBox="1"/>
          <p:nvPr/>
        </p:nvSpPr>
        <p:spPr>
          <a:xfrm>
            <a:off x="2995961" y="3395546"/>
            <a:ext cx="2938346" cy="22990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i-FI" dirty="0"/>
          </a:p>
          <a:p>
            <a:r>
              <a:rPr lang="fi-FI" dirty="0"/>
              <a:t>Portal.office.com kautta kirjautuessa näkymä on tämä. Samat toiminnot löytyvät sivupalkista.</a:t>
            </a:r>
            <a:endParaRPr lang="fi-FI">
              <a:cs typeface="Calibri"/>
            </a:endParaRPr>
          </a:p>
          <a:p>
            <a:endParaRPr lang="fi-FI" dirty="0">
              <a:cs typeface="Calibri"/>
            </a:endParaRPr>
          </a:p>
          <a:p>
            <a:r>
              <a:rPr lang="fi-FI" dirty="0">
                <a:cs typeface="Calibri"/>
              </a:rPr>
              <a:t>Viimeisimmät tiedostot löytyvät tästä alta.</a:t>
            </a:r>
          </a:p>
        </p:txBody>
      </p:sp>
      <p:sp>
        <p:nvSpPr>
          <p:cNvPr id="4" name="Nuoli: Vasen 3">
            <a:extLst>
              <a:ext uri="{FF2B5EF4-FFF2-40B4-BE49-F238E27FC236}">
                <a16:creationId xmlns:a16="http://schemas.microsoft.com/office/drawing/2014/main" id="{F4EF7FB1-5233-4827-AF47-B380E8505B62}"/>
              </a:ext>
            </a:extLst>
          </p:cNvPr>
          <p:cNvSpPr/>
          <p:nvPr/>
        </p:nvSpPr>
        <p:spPr>
          <a:xfrm>
            <a:off x="1382109" y="2214436"/>
            <a:ext cx="975731" cy="4832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2437604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BEC785F4CA941A5B0A9466DCFC01A" ma:contentTypeVersion="6" ma:contentTypeDescription="Create a new document." ma:contentTypeScope="" ma:versionID="7eced4e56e5fac4e112a633953ef2e38">
  <xsd:schema xmlns:xsd="http://www.w3.org/2001/XMLSchema" xmlns:xs="http://www.w3.org/2001/XMLSchema" xmlns:p="http://schemas.microsoft.com/office/2006/metadata/properties" xmlns:ns2="defc97e1-fd7e-4ec9-a444-1a729e2ddb54" xmlns:ns3="50fb7a9f-dc61-449b-9336-2a21504aa02e" targetNamespace="http://schemas.microsoft.com/office/2006/metadata/properties" ma:root="true" ma:fieldsID="11258b81250e4a942816bbd467bf8d66" ns2:_="" ns3:_="">
    <xsd:import namespace="defc97e1-fd7e-4ec9-a444-1a729e2ddb54"/>
    <xsd:import namespace="50fb7a9f-dc61-449b-9336-2a21504aa0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c97e1-fd7e-4ec9-a444-1a729e2dd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fb7a9f-dc61-449b-9336-2a21504aa0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520252-2C64-455F-809C-9A92811AF8AB}">
  <ds:schemaRefs>
    <ds:schemaRef ds:uri="http://schemas.microsoft.com/sharepoint/v3/contenttype/forms"/>
  </ds:schemaRefs>
</ds:datastoreItem>
</file>

<file path=customXml/itemProps2.xml><?xml version="1.0" encoding="utf-8"?>
<ds:datastoreItem xmlns:ds="http://schemas.openxmlformats.org/officeDocument/2006/customXml" ds:itemID="{150EEDBF-52FE-4DB8-8B72-C65ACBA95324}">
  <ds:schemaRefs>
    <ds:schemaRef ds:uri="http://schemas.microsoft.com/office/2006/metadata/properties"/>
    <ds:schemaRef ds:uri="http://purl.org/dc/elements/1.1/"/>
    <ds:schemaRef ds:uri="http://schemas.openxmlformats.org/package/2006/metadata/core-properties"/>
    <ds:schemaRef ds:uri="50fb7a9f-dc61-449b-9336-2a21504aa02e"/>
    <ds:schemaRef ds:uri="http://schemas.microsoft.com/office/infopath/2007/PartnerControls"/>
    <ds:schemaRef ds:uri="http://purl.org/dc/terms/"/>
    <ds:schemaRef ds:uri="defc97e1-fd7e-4ec9-a444-1a729e2ddb54"/>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88E3C1B0-7592-4558-96C3-23282E547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c97e1-fd7e-4ec9-a444-1a729e2ddb54"/>
    <ds:schemaRef ds:uri="50fb7a9f-dc61-449b-9336-2a21504aa0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Laajakuva</PresentationFormat>
  <Paragraphs>133</Paragraphs>
  <Slides>20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Calibri</vt:lpstr>
      <vt:lpstr>Calibri Light</vt:lpstr>
      <vt:lpstr>Office-teema</vt:lpstr>
      <vt:lpstr>TVT- koulutus</vt:lpstr>
      <vt:lpstr>Kalenterikutsun tekeminen</vt:lpstr>
      <vt:lpstr>Kalenterikutsuihin ilmoittautuminen</vt:lpstr>
      <vt:lpstr>Kalenterinäkymä TEAMSissä</vt:lpstr>
      <vt:lpstr>TEAMS-videopalaverin tekeminen kunnan työntekijöille ja "ulkopuoliselle" esim. vanhemmalle</vt:lpstr>
      <vt:lpstr>PowerPoint-esitys</vt:lpstr>
      <vt:lpstr>PowerPoint-esitys</vt:lpstr>
      <vt:lpstr>PowerPoint-esitys</vt:lpstr>
      <vt:lpstr>PowerPoint-esitys</vt:lpstr>
      <vt:lpstr>PowerPoint-esitys</vt:lpstr>
      <vt:lpstr>TEHTÄVÄ</vt:lpstr>
      <vt:lpstr>PowerPoint-esitys</vt:lpstr>
      <vt:lpstr>Palaverimuistion tekeminen TEAMSiin</vt:lpstr>
      <vt:lpstr>OneDrive</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TVT- koulutus</dc:title>
  <dc:creator>Liisa Kuittinen</dc:creator>
  <cp:lastModifiedBy>Liisa Kuittinen</cp:lastModifiedBy>
  <cp:revision>891</cp:revision>
  <dcterms:created xsi:type="dcterms:W3CDTF">2022-02-03T06:17:20Z</dcterms:created>
  <dcterms:modified xsi:type="dcterms:W3CDTF">2022-12-20T06:24:38Z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0x010100D0BBEC785F4CA941A5B0A9466DCFC01A</vt:lpwstr>
  </property>
  <property fmtid="{D5CDD505-2E9C-101B-9397-08002B2CF9AE}" pid="3" name="Order">
    <vt:r8>4700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