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256" r:id="rId5"/>
    <p:sldId id="279" r:id="rId6"/>
    <p:sldId id="257" r:id="rId7"/>
    <p:sldId id="258" r:id="rId8"/>
    <p:sldId id="259" r:id="rId9"/>
    <p:sldId id="274" r:id="rId10"/>
    <p:sldId id="298" r:id="rId11"/>
    <p:sldId id="299" r:id="rId12"/>
    <p:sldId id="260" r:id="rId13"/>
    <p:sldId id="295" r:id="rId14"/>
    <p:sldId id="296" r:id="rId15"/>
    <p:sldId id="280" r:id="rId16"/>
    <p:sldId id="281" r:id="rId17"/>
    <p:sldId id="278" r:id="rId18"/>
    <p:sldId id="272" r:id="rId19"/>
    <p:sldId id="267" r:id="rId20"/>
    <p:sldId id="268" r:id="rId21"/>
    <p:sldId id="269" r:id="rId22"/>
    <p:sldId id="270" r:id="rId23"/>
    <p:sldId id="271" r:id="rId24"/>
    <p:sldId id="277" r:id="rId25"/>
    <p:sldId id="290" r:id="rId26"/>
    <p:sldId id="291" r:id="rId27"/>
    <p:sldId id="292" r:id="rId28"/>
    <p:sldId id="293" r:id="rId29"/>
    <p:sldId id="282" r:id="rId30"/>
    <p:sldId id="283" r:id="rId31"/>
    <p:sldId id="284" r:id="rId32"/>
    <p:sldId id="285" r:id="rId33"/>
    <p:sldId id="286" r:id="rId34"/>
    <p:sldId id="287" r:id="rId35"/>
    <p:sldId id="288" r:id="rId36"/>
    <p:sldId id="289" r:id="rId37"/>
    <p:sldId id="300" r:id="rId38"/>
  </p:sldIdLst>
  <p:sldSz cx="12192000" cy="6858000"/>
  <p:notesSz cx="6797675" cy="9926638"/>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11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2287D9-986F-68C3-723E-5CE54D795332}" v="88" dt="2022-12-01T07:02:43.112"/>
    <p1510:client id="{9360033F-F7DE-3466-B0D9-604C4D5F363A}" v="3" dt="2022-12-13T11:52:45.148"/>
    <p1510:client id="{9614E3DF-746E-C348-86FC-479665C1B01A}" v="88" dt="2022-12-01T11:46:57.089"/>
    <p1510:client id="{D01CA711-BF2F-4F56-BBAC-7BB8B8140583}" v="103" dt="2022-12-01T11:51:03.097"/>
  </p1510:revLst>
</p1510:revInfo>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5BCF1D66-1E8A-ACA3-38E3-23E26C986FFA}"/>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343818F9-6F55-B460-E805-B5978815349F}"/>
              </a:ext>
            </a:extLst>
          </p:cNvPr>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B6A7C7A3-703F-4225-86A4-C87CCF4C168A}" type="datetimeFigureOut">
              <a:rPr lang="fi-FI" smtClean="0"/>
              <a:t>20.12.2022</a:t>
            </a:fld>
            <a:endParaRPr lang="fi-FI"/>
          </a:p>
        </p:txBody>
      </p:sp>
      <p:sp>
        <p:nvSpPr>
          <p:cNvPr id="4" name="Alatunnisteen paikkamerkki 3">
            <a:extLst>
              <a:ext uri="{FF2B5EF4-FFF2-40B4-BE49-F238E27FC236}">
                <a16:creationId xmlns:a16="http://schemas.microsoft.com/office/drawing/2014/main" id="{EC046EB8-99A8-E2E7-45A8-1702D93913B0}"/>
              </a:ext>
            </a:extLst>
          </p:cNvPr>
          <p:cNvSpPr>
            <a:spLocks noGrp="1"/>
          </p:cNvSpPr>
          <p:nvPr>
            <p:ph type="ftr" sz="quarter" idx="2"/>
          </p:nvPr>
        </p:nvSpPr>
        <p:spPr>
          <a:xfrm>
            <a:off x="0" y="9429750"/>
            <a:ext cx="2946400" cy="496888"/>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57050F97-D082-88AA-2D6F-CCF1AA6CFE7F}"/>
              </a:ext>
            </a:extLst>
          </p:cNvPr>
          <p:cNvSpPr>
            <a:spLocks noGrp="1"/>
          </p:cNvSpPr>
          <p:nvPr>
            <p:ph type="sldNum" sz="quarter" idx="3"/>
          </p:nvPr>
        </p:nvSpPr>
        <p:spPr>
          <a:xfrm>
            <a:off x="3849688" y="9429750"/>
            <a:ext cx="2946400" cy="496888"/>
          </a:xfrm>
          <a:prstGeom prst="rect">
            <a:avLst/>
          </a:prstGeom>
        </p:spPr>
        <p:txBody>
          <a:bodyPr vert="horz" lIns="91440" tIns="45720" rIns="91440" bIns="45720" rtlCol="0" anchor="b"/>
          <a:lstStyle>
            <a:lvl1pPr algn="r">
              <a:defRPr sz="1200"/>
            </a:lvl1pPr>
          </a:lstStyle>
          <a:p>
            <a:fld id="{939CB5A7-138F-4527-B163-EFC29ED1DBE5}" type="slidenum">
              <a:rPr lang="fi-FI" smtClean="0"/>
              <a:t>‹#›</a:t>
            </a:fld>
            <a:endParaRPr lang="fi-FI"/>
          </a:p>
        </p:txBody>
      </p:sp>
    </p:spTree>
    <p:extLst>
      <p:ext uri="{BB962C8B-B14F-4D97-AF65-F5344CB8AC3E}">
        <p14:creationId xmlns:p14="http://schemas.microsoft.com/office/powerpoint/2010/main" val="87271120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0069EC7-960B-4D23-895B-0BF9191337A8}" type="datetimeFigureOut">
              <a:rPr lang="fi-FI" smtClean="0"/>
              <a:t>20.12.2022</a:t>
            </a:fld>
            <a:endParaRPr lang="fi-FI"/>
          </a:p>
        </p:txBody>
      </p:sp>
      <p:sp>
        <p:nvSpPr>
          <p:cNvPr id="4" name="Dian kuvan paikkamerkki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5B5E85E7-1DD0-453C-B1FE-297673158F3E}" type="slidenum">
              <a:rPr lang="fi-FI" smtClean="0"/>
              <a:t>‹#›</a:t>
            </a:fld>
            <a:endParaRPr lang="fi-FI"/>
          </a:p>
        </p:txBody>
      </p:sp>
    </p:spTree>
    <p:extLst>
      <p:ext uri="{BB962C8B-B14F-4D97-AF65-F5344CB8AC3E}">
        <p14:creationId xmlns:p14="http://schemas.microsoft.com/office/powerpoint/2010/main" val="111818271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1524000" y="1122363"/>
            <a:ext cx="9144000" cy="2387600"/>
          </a:xfrm>
        </p:spPr>
        <p:txBody>
          <a:bodyPr anchor="b"/>
          <a:lstStyle>
            <a:lvl1pPr algn="ctr">
              <a:defRPr sz="6000"/>
            </a:lvl1pPr>
          </a:lstStyle>
          <a:p>
            <a:r>
              <a:rPr lang="fi-FI"/>
              <a:t>Muokkaa perustyyl. napsautt.</a:t>
            </a:r>
          </a:p>
        </p:txBody>
      </p:sp>
      <p:sp>
        <p:nvSpPr>
          <p:cNvPr id="3" name="Alaotsikk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p:cNvSpPr>
            <a:spLocks noGrp="1"/>
          </p:cNvSpPr>
          <p:nvPr>
            <p:ph type="dt" sz="half" idx="10"/>
          </p:nvPr>
        </p:nvSpPr>
        <p:spPr/>
        <p:txBody>
          <a:bodyPr/>
          <a:lstStyle/>
          <a:p>
            <a:fld id="{9AEBC7B6-BEFE-4915-BE55-E1A1916EAB25}" type="datetime1">
              <a:rPr lang="fi-FI" smtClean="0"/>
              <a:t>20.12.2022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28224435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ystysuoran tekstin paikkamerkki 2"/>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2B94B029-6318-4C14-96F5-7E532D338A9A}" type="datetime1">
              <a:rPr lang="fi-FI" smtClean="0"/>
              <a:t>20.12.2022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012034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8724900" y="365125"/>
            <a:ext cx="2628900" cy="5811838"/>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56F9F6EB-119C-4AB6-BDDB-48EF562B8D9F}" type="datetime1">
              <a:rPr lang="fi-FI" smtClean="0"/>
              <a:t>20.12.2022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406455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10"/>
          </p:nvPr>
        </p:nvSpPr>
        <p:spPr/>
        <p:txBody>
          <a:bodyPr/>
          <a:lstStyle/>
          <a:p>
            <a:fld id="{12C5F1EF-5E11-40B8-A9DE-EBA5318C8971}" type="datetime1">
              <a:rPr lang="fi-FI" smtClean="0"/>
              <a:t>20.12.2022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91875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831850" y="1709738"/>
            <a:ext cx="10515600" cy="2852737"/>
          </a:xfrm>
        </p:spPr>
        <p:txBody>
          <a:bodyPr anchor="b"/>
          <a:lstStyle>
            <a:lvl1pPr>
              <a:defRPr sz="6000"/>
            </a:lvl1pPr>
          </a:lstStyle>
          <a:p>
            <a:r>
              <a:rPr lang="fi-FI"/>
              <a:t>Muokkaa perustyyl. napsautt.</a:t>
            </a:r>
          </a:p>
        </p:txBody>
      </p:sp>
      <p:sp>
        <p:nvSpPr>
          <p:cNvPr id="3" name="Tekstin paikkamerkki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4" name="Päivämäärän paikkamerkki 3"/>
          <p:cNvSpPr>
            <a:spLocks noGrp="1"/>
          </p:cNvSpPr>
          <p:nvPr>
            <p:ph type="dt" sz="half" idx="10"/>
          </p:nvPr>
        </p:nvSpPr>
        <p:spPr/>
        <p:txBody>
          <a:bodyPr/>
          <a:lstStyle/>
          <a:p>
            <a:fld id="{B86A9979-7848-49FE-95E4-23D0A1163DFC}" type="datetime1">
              <a:rPr lang="fi-FI" smtClean="0"/>
              <a:t>20.12.2022</a:t>
            </a:fld>
            <a:endParaRPr lang="fi-FI"/>
          </a:p>
        </p:txBody>
      </p:sp>
      <p:sp>
        <p:nvSpPr>
          <p:cNvPr id="5" name="Alatunnisteen paikkamerkki 4"/>
          <p:cNvSpPr>
            <a:spLocks noGrp="1"/>
          </p:cNvSpPr>
          <p:nvPr>
            <p:ph type="ftr" sz="quarter" idx="11"/>
          </p:nvPr>
        </p:nvSpPr>
        <p:spPr/>
        <p:txBody>
          <a:bodyPr/>
          <a:lstStyle/>
          <a:p>
            <a:endParaRPr lang="fi-FI"/>
          </a:p>
        </p:txBody>
      </p:sp>
      <p:sp>
        <p:nvSpPr>
          <p:cNvPr id="6" name="Dian numeron paikkamerkki 5"/>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625772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Sisällön paikkamerkki 2"/>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p:cNvSpPr>
            <a:spLocks noGrp="1"/>
          </p:cNvSpPr>
          <p:nvPr>
            <p:ph type="dt" sz="half" idx="10"/>
          </p:nvPr>
        </p:nvSpPr>
        <p:spPr/>
        <p:txBody>
          <a:bodyPr/>
          <a:lstStyle/>
          <a:p>
            <a:fld id="{CE5B140A-805D-4F9D-B897-DC4119F89FD2}" type="datetime1">
              <a:rPr lang="fi-FI" smtClean="0"/>
              <a:t>20.12.2022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3683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839788" y="365125"/>
            <a:ext cx="10515600" cy="1325563"/>
          </a:xfrm>
        </p:spPr>
        <p:txBody>
          <a:bodyPr/>
          <a:lstStyle/>
          <a:p>
            <a:r>
              <a:rPr lang="fi-FI"/>
              <a:t>Muokkaa perustyyl. napsautt.</a:t>
            </a:r>
          </a:p>
        </p:txBody>
      </p:sp>
      <p:sp>
        <p:nvSpPr>
          <p:cNvPr id="3" name="Tekstin paikkamerkki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p:cNvSpPr>
            <a:spLocks noGrp="1"/>
          </p:cNvSpPr>
          <p:nvPr>
            <p:ph type="dt" sz="half" idx="10"/>
          </p:nvPr>
        </p:nvSpPr>
        <p:spPr/>
        <p:txBody>
          <a:bodyPr/>
          <a:lstStyle/>
          <a:p>
            <a:fld id="{3EEBA849-02D7-4508-9ABD-8ADFCE9C8EB0}" type="datetime1">
              <a:rPr lang="fi-FI" smtClean="0"/>
              <a:t>20.12.2022</a:t>
            </a:fld>
            <a:endParaRPr lang="fi-FI"/>
          </a:p>
        </p:txBody>
      </p:sp>
      <p:sp>
        <p:nvSpPr>
          <p:cNvPr id="8" name="Alatunnisteen paikkamerkki 7"/>
          <p:cNvSpPr>
            <a:spLocks noGrp="1"/>
          </p:cNvSpPr>
          <p:nvPr>
            <p:ph type="ftr" sz="quarter" idx="11"/>
          </p:nvPr>
        </p:nvSpPr>
        <p:spPr/>
        <p:txBody>
          <a:bodyPr/>
          <a:lstStyle/>
          <a:p>
            <a:endParaRPr lang="fi-FI"/>
          </a:p>
        </p:txBody>
      </p:sp>
      <p:sp>
        <p:nvSpPr>
          <p:cNvPr id="9" name="Dian numeron paikkamerkki 8"/>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4234365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perustyyl. napsautt.</a:t>
            </a:r>
          </a:p>
        </p:txBody>
      </p:sp>
      <p:sp>
        <p:nvSpPr>
          <p:cNvPr id="3" name="Päivämäärän paikkamerkki 2"/>
          <p:cNvSpPr>
            <a:spLocks noGrp="1"/>
          </p:cNvSpPr>
          <p:nvPr>
            <p:ph type="dt" sz="half" idx="10"/>
          </p:nvPr>
        </p:nvSpPr>
        <p:spPr/>
        <p:txBody>
          <a:bodyPr/>
          <a:lstStyle/>
          <a:p>
            <a:fld id="{7231D50B-A59E-4C49-B97A-06DFBD7F7CC5}" type="datetime1">
              <a:rPr lang="fi-FI" smtClean="0"/>
              <a:t>20.12.2022</a:t>
            </a:fld>
            <a:endParaRPr lang="fi-FI"/>
          </a:p>
        </p:txBody>
      </p:sp>
      <p:sp>
        <p:nvSpPr>
          <p:cNvPr id="4" name="Alatunnisteen paikkamerkki 3"/>
          <p:cNvSpPr>
            <a:spLocks noGrp="1"/>
          </p:cNvSpPr>
          <p:nvPr>
            <p:ph type="ftr" sz="quarter" idx="11"/>
          </p:nvPr>
        </p:nvSpPr>
        <p:spPr/>
        <p:txBody>
          <a:bodyPr/>
          <a:lstStyle/>
          <a:p>
            <a:endParaRPr lang="fi-FI"/>
          </a:p>
        </p:txBody>
      </p:sp>
      <p:sp>
        <p:nvSpPr>
          <p:cNvPr id="5" name="Dian numeron paikkamerkki 4"/>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23876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fld id="{72E6392F-E09D-4136-BFE6-D8563AA7EE08}" type="datetime1">
              <a:rPr lang="fi-FI" smtClean="0"/>
              <a:t>20.12.2022</a:t>
            </a:fld>
            <a:endParaRPr lang="fi-FI"/>
          </a:p>
        </p:txBody>
      </p:sp>
      <p:sp>
        <p:nvSpPr>
          <p:cNvPr id="3" name="Alatunnisteen paikkamerkki 2"/>
          <p:cNvSpPr>
            <a:spLocks noGrp="1"/>
          </p:cNvSpPr>
          <p:nvPr>
            <p:ph type="ftr" sz="quarter" idx="11"/>
          </p:nvPr>
        </p:nvSpPr>
        <p:spPr/>
        <p:txBody>
          <a:bodyPr/>
          <a:lstStyle/>
          <a:p>
            <a:endParaRPr lang="fi-FI"/>
          </a:p>
        </p:txBody>
      </p:sp>
      <p:sp>
        <p:nvSpPr>
          <p:cNvPr id="4" name="Dian numeron paikkamerkki 3"/>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1583615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Sisällön paikkamerkk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AB932151-E456-4C43-9CC6-D531A5BD9AB0}" type="datetime1">
              <a:rPr lang="fi-FI" smtClean="0"/>
              <a:t>20.12.2022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82707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839788" y="457200"/>
            <a:ext cx="3932237" cy="1600200"/>
          </a:xfrm>
        </p:spPr>
        <p:txBody>
          <a:bodyPr anchor="b"/>
          <a:lstStyle>
            <a:lvl1pPr>
              <a:defRPr sz="3200"/>
            </a:lvl1pPr>
          </a:lstStyle>
          <a:p>
            <a:r>
              <a:rPr lang="fi-FI"/>
              <a:t>Muokkaa perustyyl. napsautt.</a:t>
            </a:r>
          </a:p>
        </p:txBody>
      </p:sp>
      <p:sp>
        <p:nvSpPr>
          <p:cNvPr id="3" name="Kuvan paikkamerkki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p:cNvSpPr>
            <a:spLocks noGrp="1"/>
          </p:cNvSpPr>
          <p:nvPr>
            <p:ph type="dt" sz="half" idx="10"/>
          </p:nvPr>
        </p:nvSpPr>
        <p:spPr/>
        <p:txBody>
          <a:bodyPr/>
          <a:lstStyle/>
          <a:p>
            <a:fld id="{83EFE386-640C-45F5-AD74-904957A5E4F8}" type="datetime1">
              <a:rPr lang="fi-FI" smtClean="0"/>
              <a:t>20.12.2022</a:t>
            </a:fld>
            <a:endParaRPr lang="fi-FI"/>
          </a:p>
        </p:txBody>
      </p:sp>
      <p:sp>
        <p:nvSpPr>
          <p:cNvPr id="6" name="Alatunnisteen paikkamerkki 5"/>
          <p:cNvSpPr>
            <a:spLocks noGrp="1"/>
          </p:cNvSpPr>
          <p:nvPr>
            <p:ph type="ftr" sz="quarter" idx="11"/>
          </p:nvPr>
        </p:nvSpPr>
        <p:spPr/>
        <p:txBody>
          <a:bodyPr/>
          <a:lstStyle/>
          <a:p>
            <a:endParaRPr lang="fi-FI"/>
          </a:p>
        </p:txBody>
      </p:sp>
      <p:sp>
        <p:nvSpPr>
          <p:cNvPr id="7" name="Dian numeron paikkamerkki 6"/>
          <p:cNvSpPr>
            <a:spLocks noGrp="1"/>
          </p:cNvSpPr>
          <p:nvPr>
            <p:ph type="sldNum" sz="quarter" idx="12"/>
          </p:nvPr>
        </p:nvSpPr>
        <p:spPr/>
        <p:txBody>
          <a:bodyPr/>
          <a:lstStyle/>
          <a:p>
            <a:fld id="{8F4AEF5D-7FAC-4949-84D2-DA5A9BB3D225}" type="slidenum">
              <a:rPr lang="fi-FI" smtClean="0"/>
              <a:t>‹#›</a:t>
            </a:fld>
            <a:endParaRPr lang="fi-FI"/>
          </a:p>
        </p:txBody>
      </p:sp>
    </p:spTree>
    <p:extLst>
      <p:ext uri="{BB962C8B-B14F-4D97-AF65-F5344CB8AC3E}">
        <p14:creationId xmlns:p14="http://schemas.microsoft.com/office/powerpoint/2010/main" val="31399815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perustyyl. napsautt.</a:t>
            </a:r>
          </a:p>
        </p:txBody>
      </p:sp>
      <p:sp>
        <p:nvSpPr>
          <p:cNvPr id="3" name="Tekstin paikkamerkki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796DEC-6D45-4396-A343-5F6DA77AE7D2}" type="datetime1">
              <a:rPr lang="fi-FI" smtClean="0"/>
              <a:t>20.12.2022</a:t>
            </a:fld>
            <a:endParaRPr lang="fi-FI"/>
          </a:p>
        </p:txBody>
      </p:sp>
      <p:sp>
        <p:nvSpPr>
          <p:cNvPr id="5" name="Alatunnisteen paikkamerk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Dian numeron paikkamerkki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4AEF5D-7FAC-4949-84D2-DA5A9BB3D225}" type="slidenum">
              <a:rPr lang="fi-FI" smtClean="0"/>
              <a:t>‹#›</a:t>
            </a:fld>
            <a:endParaRPr lang="fi-FI"/>
          </a:p>
        </p:txBody>
      </p:sp>
    </p:spTree>
    <p:extLst>
      <p:ext uri="{BB962C8B-B14F-4D97-AF65-F5344CB8AC3E}">
        <p14:creationId xmlns:p14="http://schemas.microsoft.com/office/powerpoint/2010/main" val="10345201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 name="Rectangle 7">
            <a:extLst>
              <a:ext uri="{FF2B5EF4-FFF2-40B4-BE49-F238E27FC236}">
                <a16:creationId xmlns:a16="http://schemas.microsoft.com/office/drawing/2014/main" id="{61B2441C-7AFE-43A7-87FE-3356A8078B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9">
            <a:extLst>
              <a:ext uri="{FF2B5EF4-FFF2-40B4-BE49-F238E27FC236}">
                <a16:creationId xmlns:a16="http://schemas.microsoft.com/office/drawing/2014/main" id="{5707F116-8EC0-4822-9067-186AC8C96E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38684" y="1316432"/>
            <a:ext cx="4225136" cy="422513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1" name="Freeform: Shape 11">
            <a:extLst>
              <a:ext uri="{FF2B5EF4-FFF2-40B4-BE49-F238E27FC236}">
                <a16:creationId xmlns:a16="http://schemas.microsoft.com/office/drawing/2014/main" id="{49F1A7E4-819D-4D21-8E8B-32671A9F98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63919" y="753376"/>
            <a:ext cx="5353835" cy="5353835"/>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2" name="Otsikko 1"/>
          <p:cNvSpPr>
            <a:spLocks noGrp="1"/>
          </p:cNvSpPr>
          <p:nvPr>
            <p:ph type="ctrTitle"/>
          </p:nvPr>
        </p:nvSpPr>
        <p:spPr>
          <a:xfrm>
            <a:off x="1116701" y="2452526"/>
            <a:ext cx="4248318" cy="1952947"/>
          </a:xfrm>
          <a:noFill/>
        </p:spPr>
        <p:txBody>
          <a:bodyPr anchor="ctr">
            <a:normAutofit/>
          </a:bodyPr>
          <a:lstStyle/>
          <a:p>
            <a:r>
              <a:rPr lang="fi-FI" sz="3600" dirty="0">
                <a:solidFill>
                  <a:srgbClr val="080808"/>
                </a:solidFill>
                <a:cs typeface="Calibri Light"/>
              </a:rPr>
              <a:t>TVT- koulutus</a:t>
            </a:r>
            <a:br>
              <a:rPr lang="fi-FI" sz="3600" dirty="0">
                <a:solidFill>
                  <a:srgbClr val="080808"/>
                </a:solidFill>
                <a:cs typeface="Calibri Light"/>
              </a:rPr>
            </a:br>
            <a:r>
              <a:rPr lang="fi-FI" sz="3600" dirty="0">
                <a:solidFill>
                  <a:srgbClr val="080808"/>
                </a:solidFill>
                <a:cs typeface="Calibri Light"/>
              </a:rPr>
              <a:t>2022/SMK</a:t>
            </a:r>
            <a:endParaRPr lang="fi-FI" sz="3600" dirty="0">
              <a:solidFill>
                <a:srgbClr val="080808"/>
              </a:solidFill>
            </a:endParaRPr>
          </a:p>
        </p:txBody>
      </p:sp>
      <p:sp>
        <p:nvSpPr>
          <p:cNvPr id="3" name="Alaotsikko 2"/>
          <p:cNvSpPr>
            <a:spLocks noGrp="1"/>
          </p:cNvSpPr>
          <p:nvPr>
            <p:ph type="subTitle" idx="1"/>
          </p:nvPr>
        </p:nvSpPr>
        <p:spPr>
          <a:xfrm>
            <a:off x="1991745" y="4557900"/>
            <a:ext cx="2442690" cy="915772"/>
          </a:xfrm>
          <a:noFill/>
        </p:spPr>
        <p:txBody>
          <a:bodyPr vert="horz" lIns="91440" tIns="45720" rIns="91440" bIns="45720" rtlCol="0">
            <a:normAutofit/>
          </a:bodyPr>
          <a:lstStyle/>
          <a:p>
            <a:r>
              <a:rPr lang="fi-FI" sz="2000" dirty="0">
                <a:solidFill>
                  <a:srgbClr val="080808"/>
                </a:solidFill>
                <a:cs typeface="Calibri"/>
              </a:rPr>
              <a:t>Katri-Anna Kokkonen</a:t>
            </a:r>
          </a:p>
        </p:txBody>
      </p:sp>
      <p:sp>
        <p:nvSpPr>
          <p:cNvPr id="92" name="Rectangle 13">
            <a:extLst>
              <a:ext uri="{FF2B5EF4-FFF2-40B4-BE49-F238E27FC236}">
                <a16:creationId xmlns:a16="http://schemas.microsoft.com/office/drawing/2014/main" id="{EEF31B1A-1BB2-47DE-B18A-424413A9DF0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72051" y="1189367"/>
            <a:ext cx="1827638" cy="182763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15">
            <a:extLst>
              <a:ext uri="{FF2B5EF4-FFF2-40B4-BE49-F238E27FC236}">
                <a16:creationId xmlns:a16="http://schemas.microsoft.com/office/drawing/2014/main" id="{B9FDBB0E-6648-40FA-8EA9-F5E39D798C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599177" y="1361513"/>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Freeform: Shape 17">
            <a:extLst>
              <a:ext uri="{FF2B5EF4-FFF2-40B4-BE49-F238E27FC236}">
                <a16:creationId xmlns:a16="http://schemas.microsoft.com/office/drawing/2014/main" id="{B1ECBAC9-8FF8-4D44-BD49-6B81C38167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951582" y="-621194"/>
            <a:ext cx="2495927" cy="1767670"/>
          </a:xfrm>
          <a:custGeom>
            <a:avLst/>
            <a:gdLst>
              <a:gd name="connsiteX0" fmla="*/ 0 w 2495927"/>
              <a:gd name="connsiteY0" fmla="*/ 1767670 h 1767670"/>
              <a:gd name="connsiteX1" fmla="*/ 1767670 w 2495927"/>
              <a:gd name="connsiteY1" fmla="*/ 0 h 1767670"/>
              <a:gd name="connsiteX2" fmla="*/ 2495927 w 2495927"/>
              <a:gd name="connsiteY2" fmla="*/ 728256 h 1767670"/>
              <a:gd name="connsiteX3" fmla="*/ 2495927 w 2495927"/>
              <a:gd name="connsiteY3" fmla="*/ 1767670 h 1767670"/>
            </a:gdLst>
            <a:ahLst/>
            <a:cxnLst>
              <a:cxn ang="0">
                <a:pos x="connsiteX0" y="connsiteY0"/>
              </a:cxn>
              <a:cxn ang="0">
                <a:pos x="connsiteX1" y="connsiteY1"/>
              </a:cxn>
              <a:cxn ang="0">
                <a:pos x="connsiteX2" y="connsiteY2"/>
              </a:cxn>
              <a:cxn ang="0">
                <a:pos x="connsiteX3" y="connsiteY3"/>
              </a:cxn>
            </a:cxnLst>
            <a:rect l="l" t="t" r="r" b="b"/>
            <a:pathLst>
              <a:path w="2495927" h="1767670">
                <a:moveTo>
                  <a:pt x="0" y="1767670"/>
                </a:moveTo>
                <a:lnTo>
                  <a:pt x="1767670" y="0"/>
                </a:lnTo>
                <a:lnTo>
                  <a:pt x="2495927" y="728256"/>
                </a:lnTo>
                <a:lnTo>
                  <a:pt x="2495927" y="176767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5" name="Rectangle 19">
            <a:extLst>
              <a:ext uri="{FF2B5EF4-FFF2-40B4-BE49-F238E27FC236}">
                <a16:creationId xmlns:a16="http://schemas.microsoft.com/office/drawing/2014/main" id="{530F234A-713C-4B90-B43E-8F10C8B679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136578" y="419910"/>
            <a:ext cx="1130961" cy="113096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6" name="Rectangle 21">
            <a:extLst>
              <a:ext uri="{FF2B5EF4-FFF2-40B4-BE49-F238E27FC236}">
                <a16:creationId xmlns:a16="http://schemas.microsoft.com/office/drawing/2014/main" id="{3D9E8922-1B3D-4020-A05C-C539C0C550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135024" y="4167722"/>
            <a:ext cx="1079965" cy="107996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7" name="Rectangle 23">
            <a:extLst>
              <a:ext uri="{FF2B5EF4-FFF2-40B4-BE49-F238E27FC236}">
                <a16:creationId xmlns:a16="http://schemas.microsoft.com/office/drawing/2014/main" id="{A8064EBB-920B-4259-AC3A-6F286FAF21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7011922" y="4095164"/>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8" name="Rectangle 25">
            <a:extLst>
              <a:ext uri="{FF2B5EF4-FFF2-40B4-BE49-F238E27FC236}">
                <a16:creationId xmlns:a16="http://schemas.microsoft.com/office/drawing/2014/main" id="{52329D9A-3D48-4B69-939D-2A480F1478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625097" y="3345077"/>
            <a:ext cx="1316404" cy="1316404"/>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27">
            <a:extLst>
              <a:ext uri="{FF2B5EF4-FFF2-40B4-BE49-F238E27FC236}">
                <a16:creationId xmlns:a16="http://schemas.microsoft.com/office/drawing/2014/main" id="{2D5CC4CB-7B78-480A-A0AE-A8A35C08E1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417113" y="4226109"/>
            <a:ext cx="586534" cy="586534"/>
          </a:xfrm>
          <a:prstGeom prst="rect">
            <a:avLst/>
          </a:pr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29">
            <a:extLst>
              <a:ext uri="{FF2B5EF4-FFF2-40B4-BE49-F238E27FC236}">
                <a16:creationId xmlns:a16="http://schemas.microsoft.com/office/drawing/2014/main" id="{DC580C66-5435-4F00-873E-679D3D5049C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9241090" y="5965012"/>
            <a:ext cx="696678" cy="69667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Isosceles Triangle 31">
            <a:extLst>
              <a:ext uri="{FF2B5EF4-FFF2-40B4-BE49-F238E27FC236}">
                <a16:creationId xmlns:a16="http://schemas.microsoft.com/office/drawing/2014/main" id="{B4AFD177-1A38-4FAE-87D4-840AE22C861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85870" y="5837885"/>
            <a:ext cx="2055357" cy="102767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n numeron paikkamerkki 3">
            <a:extLst>
              <a:ext uri="{FF2B5EF4-FFF2-40B4-BE49-F238E27FC236}">
                <a16:creationId xmlns:a16="http://schemas.microsoft.com/office/drawing/2014/main" id="{E6136E67-3467-83A9-39A7-45A2D5AD6A72}"/>
              </a:ext>
            </a:extLst>
          </p:cNvPr>
          <p:cNvSpPr>
            <a:spLocks noGrp="1"/>
          </p:cNvSpPr>
          <p:nvPr>
            <p:ph type="sldNum" sz="quarter" idx="12"/>
          </p:nvPr>
        </p:nvSpPr>
        <p:spPr/>
        <p:txBody>
          <a:bodyPr/>
          <a:lstStyle/>
          <a:p>
            <a:fld id="{8F4AEF5D-7FAC-4949-84D2-DA5A9BB3D225}" type="slidenum">
              <a:rPr lang="fi-FI" smtClean="0"/>
              <a:t>1</a:t>
            </a:fld>
            <a:endParaRPr lang="fi-FI"/>
          </a:p>
        </p:txBody>
      </p:sp>
    </p:spTree>
    <p:extLst>
      <p:ext uri="{BB962C8B-B14F-4D97-AF65-F5344CB8AC3E}">
        <p14:creationId xmlns:p14="http://schemas.microsoft.com/office/powerpoint/2010/main" val="782385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31FB7593-0740-C600-E2FF-8D9725B44131}"/>
              </a:ext>
            </a:extLst>
          </p:cNvPr>
          <p:cNvSpPr txBox="1"/>
          <p:nvPr/>
        </p:nvSpPr>
        <p:spPr>
          <a:xfrm>
            <a:off x="297951" y="380144"/>
            <a:ext cx="9780997" cy="523220"/>
          </a:xfrm>
          <a:prstGeom prst="rect">
            <a:avLst/>
          </a:prstGeom>
          <a:noFill/>
        </p:spPr>
        <p:txBody>
          <a:bodyPr wrap="square" rtlCol="0">
            <a:spAutoFit/>
          </a:bodyPr>
          <a:lstStyle/>
          <a:p>
            <a:r>
              <a:rPr lang="fi-FI" sz="2800" dirty="0"/>
              <a:t>NEUVOTTELUTILOJEN LISÄÄMINEN OMAAN KALENTERIIN</a:t>
            </a:r>
          </a:p>
        </p:txBody>
      </p:sp>
      <p:sp>
        <p:nvSpPr>
          <p:cNvPr id="4" name="Tekstiruutu 3">
            <a:extLst>
              <a:ext uri="{FF2B5EF4-FFF2-40B4-BE49-F238E27FC236}">
                <a16:creationId xmlns:a16="http://schemas.microsoft.com/office/drawing/2014/main" id="{263EAA62-4AFA-0AF9-2BC3-B72EB136BAB8}"/>
              </a:ext>
            </a:extLst>
          </p:cNvPr>
          <p:cNvSpPr txBox="1"/>
          <p:nvPr/>
        </p:nvSpPr>
        <p:spPr>
          <a:xfrm>
            <a:off x="431514" y="903364"/>
            <a:ext cx="9349483" cy="369332"/>
          </a:xfrm>
          <a:prstGeom prst="rect">
            <a:avLst/>
          </a:prstGeom>
          <a:noFill/>
        </p:spPr>
        <p:txBody>
          <a:bodyPr wrap="square" rtlCol="0">
            <a:spAutoFit/>
          </a:bodyPr>
          <a:lstStyle/>
          <a:p>
            <a:r>
              <a:rPr lang="fi-FI" dirty="0"/>
              <a:t>Tämä tarvitsee tehdä vain kerran, sen jälkeen näet tilat aina omalla koneellasi.</a:t>
            </a:r>
          </a:p>
        </p:txBody>
      </p:sp>
      <p:sp>
        <p:nvSpPr>
          <p:cNvPr id="5" name="Tekstiruutu 4">
            <a:extLst>
              <a:ext uri="{FF2B5EF4-FFF2-40B4-BE49-F238E27FC236}">
                <a16:creationId xmlns:a16="http://schemas.microsoft.com/office/drawing/2014/main" id="{6A287EB6-DCAC-A44F-CF92-1C7C9A3B454D}"/>
              </a:ext>
            </a:extLst>
          </p:cNvPr>
          <p:cNvSpPr txBox="1"/>
          <p:nvPr/>
        </p:nvSpPr>
        <p:spPr>
          <a:xfrm>
            <a:off x="250005" y="1491431"/>
            <a:ext cx="2452098" cy="4801314"/>
          </a:xfrm>
          <a:prstGeom prst="rect">
            <a:avLst/>
          </a:prstGeom>
          <a:noFill/>
        </p:spPr>
        <p:txBody>
          <a:bodyPr wrap="square" rtlCol="0">
            <a:spAutoFit/>
          </a:bodyPr>
          <a:lstStyle/>
          <a:p>
            <a:pPr marL="342900" indent="-342900">
              <a:buAutoNum type="arabicPeriod"/>
            </a:pPr>
            <a:r>
              <a:rPr lang="fi-FI" dirty="0"/>
              <a:t>Avaa oma kalenteri</a:t>
            </a:r>
          </a:p>
          <a:p>
            <a:pPr marL="342900" indent="-342900">
              <a:buAutoNum type="arabicPeriod"/>
            </a:pPr>
            <a:r>
              <a:rPr lang="fi-FI" dirty="0"/>
              <a:t>Paina vasemmalta lisää kalenteri</a:t>
            </a:r>
          </a:p>
          <a:p>
            <a:pPr marL="342900" indent="-342900">
              <a:buAutoNum type="arabicPeriod"/>
            </a:pPr>
            <a:r>
              <a:rPr lang="fi-FI" dirty="0"/>
              <a:t>Lisää hakemistosta</a:t>
            </a:r>
          </a:p>
          <a:p>
            <a:pPr marL="342900" indent="-342900">
              <a:buAutoNum type="arabicPeriod"/>
            </a:pPr>
            <a:r>
              <a:rPr lang="fi-FI" dirty="0"/>
              <a:t>Valitse oma </a:t>
            </a:r>
            <a:r>
              <a:rPr lang="fi-FI" dirty="0" err="1"/>
              <a:t>edu</a:t>
            </a:r>
            <a:r>
              <a:rPr lang="fi-FI" dirty="0"/>
              <a:t>-tili</a:t>
            </a:r>
          </a:p>
          <a:p>
            <a:pPr marL="342900" indent="-342900">
              <a:buAutoNum type="arabicPeriod"/>
            </a:pPr>
            <a:r>
              <a:rPr lang="fi-FI" dirty="0"/>
              <a:t>Etsi tila neuvotteluhuoneen nimellä (Mäkärä, Sääski, Polttiainen, Ilves auditorio)</a:t>
            </a:r>
          </a:p>
          <a:p>
            <a:pPr marL="342900" indent="-342900">
              <a:buAutoNum type="arabicPeriod"/>
            </a:pPr>
            <a:r>
              <a:rPr lang="fi-FI" dirty="0"/>
              <a:t>Lisää jokainen erikseen. Sen jälkeen tilat näkyvät omalla kalenteri-sivullasi (katso seuraava sivu)</a:t>
            </a:r>
          </a:p>
          <a:p>
            <a:pPr marL="342900" indent="-342900">
              <a:buAutoNum type="arabicPeriod"/>
            </a:pPr>
            <a:endParaRPr lang="fi-FI" dirty="0"/>
          </a:p>
        </p:txBody>
      </p:sp>
      <p:pic>
        <p:nvPicPr>
          <p:cNvPr id="7" name="Kuva 6">
            <a:extLst>
              <a:ext uri="{FF2B5EF4-FFF2-40B4-BE49-F238E27FC236}">
                <a16:creationId xmlns:a16="http://schemas.microsoft.com/office/drawing/2014/main" id="{A6CBB85B-1B19-5A4D-02A6-FDE17E7A2451}"/>
              </a:ext>
            </a:extLst>
          </p:cNvPr>
          <p:cNvPicPr>
            <a:picLocks noChangeAspect="1"/>
          </p:cNvPicPr>
          <p:nvPr/>
        </p:nvPicPr>
        <p:blipFill rotWithShape="1">
          <a:blip r:embed="rId2"/>
          <a:srcRect l="-843" t="9358" r="73792" b="-9358"/>
          <a:stretch/>
        </p:blipFill>
        <p:spPr>
          <a:xfrm>
            <a:off x="2859641" y="1426584"/>
            <a:ext cx="2619909" cy="5447942"/>
          </a:xfrm>
          <a:prstGeom prst="rect">
            <a:avLst/>
          </a:prstGeom>
        </p:spPr>
      </p:pic>
      <p:sp>
        <p:nvSpPr>
          <p:cNvPr id="8" name="Nuoli: Oikea 7">
            <a:extLst>
              <a:ext uri="{FF2B5EF4-FFF2-40B4-BE49-F238E27FC236}">
                <a16:creationId xmlns:a16="http://schemas.microsoft.com/office/drawing/2014/main" id="{382F7D34-8720-0CD9-2456-42819CA1B0A5}"/>
              </a:ext>
            </a:extLst>
          </p:cNvPr>
          <p:cNvSpPr/>
          <p:nvPr/>
        </p:nvSpPr>
        <p:spPr>
          <a:xfrm>
            <a:off x="3082247" y="4335694"/>
            <a:ext cx="883578" cy="4109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Kuva 11">
            <a:extLst>
              <a:ext uri="{FF2B5EF4-FFF2-40B4-BE49-F238E27FC236}">
                <a16:creationId xmlns:a16="http://schemas.microsoft.com/office/drawing/2014/main" id="{837C94BD-33A2-28C4-08C5-C64ADF7C5848}"/>
              </a:ext>
            </a:extLst>
          </p:cNvPr>
          <p:cNvPicPr>
            <a:picLocks noChangeAspect="1"/>
          </p:cNvPicPr>
          <p:nvPr/>
        </p:nvPicPr>
        <p:blipFill rotWithShape="1">
          <a:blip r:embed="rId3"/>
          <a:srcRect l="2443" t="5543" r="31490" b="11909"/>
          <a:stretch/>
        </p:blipFill>
        <p:spPr>
          <a:xfrm>
            <a:off x="5479550" y="1088030"/>
            <a:ext cx="6633682" cy="5366569"/>
          </a:xfrm>
          <a:prstGeom prst="rect">
            <a:avLst/>
          </a:prstGeom>
        </p:spPr>
      </p:pic>
      <p:sp>
        <p:nvSpPr>
          <p:cNvPr id="13" name="Dian numeron paikkamerkki 12">
            <a:extLst>
              <a:ext uri="{FF2B5EF4-FFF2-40B4-BE49-F238E27FC236}">
                <a16:creationId xmlns:a16="http://schemas.microsoft.com/office/drawing/2014/main" id="{005229B5-E3FC-10BE-60C6-A24067E6515D}"/>
              </a:ext>
            </a:extLst>
          </p:cNvPr>
          <p:cNvSpPr>
            <a:spLocks noGrp="1"/>
          </p:cNvSpPr>
          <p:nvPr>
            <p:ph type="sldNum" sz="quarter" idx="12"/>
          </p:nvPr>
        </p:nvSpPr>
        <p:spPr/>
        <p:txBody>
          <a:bodyPr/>
          <a:lstStyle/>
          <a:p>
            <a:fld id="{8F4AEF5D-7FAC-4949-84D2-DA5A9BB3D225}" type="slidenum">
              <a:rPr lang="fi-FI" sz="4400" smtClean="0">
                <a:solidFill>
                  <a:srgbClr val="FF0000"/>
                </a:solidFill>
              </a:rPr>
              <a:t>10</a:t>
            </a:fld>
            <a:endParaRPr lang="fi-FI" dirty="0">
              <a:solidFill>
                <a:srgbClr val="FF0000"/>
              </a:solidFill>
            </a:endParaRPr>
          </a:p>
        </p:txBody>
      </p:sp>
    </p:spTree>
    <p:extLst>
      <p:ext uri="{BB962C8B-B14F-4D97-AF65-F5344CB8AC3E}">
        <p14:creationId xmlns:p14="http://schemas.microsoft.com/office/powerpoint/2010/main" val="1163457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9EE39C10-5E10-785F-F939-7D29370718EE}"/>
              </a:ext>
            </a:extLst>
          </p:cNvPr>
          <p:cNvPicPr>
            <a:picLocks noChangeAspect="1"/>
          </p:cNvPicPr>
          <p:nvPr/>
        </p:nvPicPr>
        <p:blipFill>
          <a:blip r:embed="rId2"/>
          <a:stretch>
            <a:fillRect/>
          </a:stretch>
        </p:blipFill>
        <p:spPr>
          <a:xfrm>
            <a:off x="18836" y="0"/>
            <a:ext cx="12192000" cy="6858000"/>
          </a:xfrm>
          <a:prstGeom prst="rect">
            <a:avLst/>
          </a:prstGeom>
        </p:spPr>
      </p:pic>
      <p:sp>
        <p:nvSpPr>
          <p:cNvPr id="4" name="Nuoli: Vasen 3">
            <a:extLst>
              <a:ext uri="{FF2B5EF4-FFF2-40B4-BE49-F238E27FC236}">
                <a16:creationId xmlns:a16="http://schemas.microsoft.com/office/drawing/2014/main" id="{07C78FCD-4CEE-C908-FDDE-325534B72B34}"/>
              </a:ext>
            </a:extLst>
          </p:cNvPr>
          <p:cNvSpPr/>
          <p:nvPr/>
        </p:nvSpPr>
        <p:spPr>
          <a:xfrm>
            <a:off x="2342508" y="5383658"/>
            <a:ext cx="883577" cy="4520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Nuoli: Vasen 4">
            <a:extLst>
              <a:ext uri="{FF2B5EF4-FFF2-40B4-BE49-F238E27FC236}">
                <a16:creationId xmlns:a16="http://schemas.microsoft.com/office/drawing/2014/main" id="{E7544B7C-C79C-AC4B-35F4-69500071F944}"/>
              </a:ext>
            </a:extLst>
          </p:cNvPr>
          <p:cNvSpPr/>
          <p:nvPr/>
        </p:nvSpPr>
        <p:spPr>
          <a:xfrm rot="10800000">
            <a:off x="7652535" y="3830548"/>
            <a:ext cx="883577" cy="4520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Nuoli: Vasen 5">
            <a:extLst>
              <a:ext uri="{FF2B5EF4-FFF2-40B4-BE49-F238E27FC236}">
                <a16:creationId xmlns:a16="http://schemas.microsoft.com/office/drawing/2014/main" id="{CFF6F597-DE01-2787-E715-8B57375423AE}"/>
              </a:ext>
            </a:extLst>
          </p:cNvPr>
          <p:cNvSpPr/>
          <p:nvPr/>
        </p:nvSpPr>
        <p:spPr>
          <a:xfrm rot="5400000">
            <a:off x="5200436" y="3830548"/>
            <a:ext cx="883577" cy="45206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0DD2E382-1DA7-A1B4-CC80-BD277377BAB7}"/>
              </a:ext>
            </a:extLst>
          </p:cNvPr>
          <p:cNvSpPr txBox="1"/>
          <p:nvPr/>
        </p:nvSpPr>
        <p:spPr>
          <a:xfrm>
            <a:off x="4099388" y="4592548"/>
            <a:ext cx="4150759" cy="1477328"/>
          </a:xfrm>
          <a:prstGeom prst="rect">
            <a:avLst/>
          </a:prstGeom>
          <a:solidFill>
            <a:schemeClr val="bg1"/>
          </a:solidFill>
        </p:spPr>
        <p:txBody>
          <a:bodyPr wrap="square" rtlCol="0">
            <a:spAutoFit/>
          </a:bodyPr>
          <a:lstStyle/>
          <a:p>
            <a:r>
              <a:rPr lang="fi-FI" dirty="0"/>
              <a:t>Kun valitset päivän, näet oikeassa laidassa kaikki sen päivän varaukset. Omat varaukset näet sinisellä (näyttää myös saman varauksen vielä toiseen kertaan yleisenä varauksena)</a:t>
            </a:r>
          </a:p>
        </p:txBody>
      </p:sp>
      <p:sp>
        <p:nvSpPr>
          <p:cNvPr id="8" name="Dian numeron paikkamerkki 7">
            <a:extLst>
              <a:ext uri="{FF2B5EF4-FFF2-40B4-BE49-F238E27FC236}">
                <a16:creationId xmlns:a16="http://schemas.microsoft.com/office/drawing/2014/main" id="{F4598659-63B7-7B3A-D172-E474AE284056}"/>
              </a:ext>
            </a:extLst>
          </p:cNvPr>
          <p:cNvSpPr>
            <a:spLocks noGrp="1"/>
          </p:cNvSpPr>
          <p:nvPr>
            <p:ph type="sldNum" sz="quarter" idx="12"/>
          </p:nvPr>
        </p:nvSpPr>
        <p:spPr/>
        <p:txBody>
          <a:bodyPr/>
          <a:lstStyle/>
          <a:p>
            <a:fld id="{8F4AEF5D-7FAC-4949-84D2-DA5A9BB3D225}" type="slidenum">
              <a:rPr lang="fi-FI" sz="4400" smtClean="0">
                <a:solidFill>
                  <a:srgbClr val="FF0000"/>
                </a:solidFill>
              </a:rPr>
              <a:t>11</a:t>
            </a:fld>
            <a:endParaRPr lang="fi-FI" dirty="0">
              <a:solidFill>
                <a:srgbClr val="FF0000"/>
              </a:solidFill>
            </a:endParaRPr>
          </a:p>
        </p:txBody>
      </p:sp>
    </p:spTree>
    <p:extLst>
      <p:ext uri="{BB962C8B-B14F-4D97-AF65-F5344CB8AC3E}">
        <p14:creationId xmlns:p14="http://schemas.microsoft.com/office/powerpoint/2010/main" val="2957926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1FD9A7CF-6F5D-F736-910D-A21136057722}"/>
              </a:ext>
            </a:extLst>
          </p:cNvPr>
          <p:cNvPicPr>
            <a:picLocks noChangeAspect="1"/>
          </p:cNvPicPr>
          <p:nvPr/>
        </p:nvPicPr>
        <p:blipFill>
          <a:blip r:embed="rId2"/>
          <a:stretch>
            <a:fillRect/>
          </a:stretch>
        </p:blipFill>
        <p:spPr>
          <a:xfrm>
            <a:off x="863029" y="1582220"/>
            <a:ext cx="7839182" cy="4409540"/>
          </a:xfrm>
          <a:prstGeom prst="rect">
            <a:avLst/>
          </a:prstGeom>
        </p:spPr>
      </p:pic>
      <p:sp>
        <p:nvSpPr>
          <p:cNvPr id="4" name="Tekstiruutu 3">
            <a:extLst>
              <a:ext uri="{FF2B5EF4-FFF2-40B4-BE49-F238E27FC236}">
                <a16:creationId xmlns:a16="http://schemas.microsoft.com/office/drawing/2014/main" id="{D4EB21AF-3348-E4F0-9E7D-F229B8E145AC}"/>
              </a:ext>
            </a:extLst>
          </p:cNvPr>
          <p:cNvSpPr txBox="1"/>
          <p:nvPr/>
        </p:nvSpPr>
        <p:spPr>
          <a:xfrm>
            <a:off x="996593" y="236306"/>
            <a:ext cx="5024063" cy="769441"/>
          </a:xfrm>
          <a:prstGeom prst="rect">
            <a:avLst/>
          </a:prstGeom>
          <a:noFill/>
        </p:spPr>
        <p:txBody>
          <a:bodyPr wrap="square" rtlCol="0">
            <a:spAutoFit/>
          </a:bodyPr>
          <a:lstStyle/>
          <a:p>
            <a:r>
              <a:rPr lang="fi-FI" sz="4400" dirty="0"/>
              <a:t>TEAMS</a:t>
            </a:r>
          </a:p>
        </p:txBody>
      </p:sp>
      <p:sp>
        <p:nvSpPr>
          <p:cNvPr id="5" name="Tekstiruutu 4">
            <a:extLst>
              <a:ext uri="{FF2B5EF4-FFF2-40B4-BE49-F238E27FC236}">
                <a16:creationId xmlns:a16="http://schemas.microsoft.com/office/drawing/2014/main" id="{B33E5C26-9967-EA73-F61A-30A23D5C08FF}"/>
              </a:ext>
            </a:extLst>
          </p:cNvPr>
          <p:cNvSpPr txBox="1"/>
          <p:nvPr/>
        </p:nvSpPr>
        <p:spPr>
          <a:xfrm>
            <a:off x="3311703" y="4489807"/>
            <a:ext cx="2708953" cy="923330"/>
          </a:xfrm>
          <a:prstGeom prst="rect">
            <a:avLst/>
          </a:prstGeom>
          <a:noFill/>
        </p:spPr>
        <p:txBody>
          <a:bodyPr wrap="square" rtlCol="0">
            <a:spAutoFit/>
          </a:bodyPr>
          <a:lstStyle/>
          <a:p>
            <a:r>
              <a:rPr lang="fi-FI" dirty="0"/>
              <a:t>Tiimit kohdasta löydät mm. Eskarit ja Viskarit SMK tiimin. </a:t>
            </a:r>
          </a:p>
        </p:txBody>
      </p:sp>
      <p:cxnSp>
        <p:nvCxnSpPr>
          <p:cNvPr id="7" name="Suora nuoliyhdysviiva 6">
            <a:extLst>
              <a:ext uri="{FF2B5EF4-FFF2-40B4-BE49-F238E27FC236}">
                <a16:creationId xmlns:a16="http://schemas.microsoft.com/office/drawing/2014/main" id="{DB6D3212-CEAC-4C64-71D6-1F18400A3AEA}"/>
              </a:ext>
            </a:extLst>
          </p:cNvPr>
          <p:cNvCxnSpPr>
            <a:cxnSpLocks/>
          </p:cNvCxnSpPr>
          <p:nvPr/>
        </p:nvCxnSpPr>
        <p:spPr>
          <a:xfrm flipH="1" flipV="1">
            <a:off x="1191802" y="3256908"/>
            <a:ext cx="2119901" cy="151030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9" name="Tekstiruutu 8">
            <a:extLst>
              <a:ext uri="{FF2B5EF4-FFF2-40B4-BE49-F238E27FC236}">
                <a16:creationId xmlns:a16="http://schemas.microsoft.com/office/drawing/2014/main" id="{00FCC336-9314-8BFE-1160-FCA1462EA85F}"/>
              </a:ext>
            </a:extLst>
          </p:cNvPr>
          <p:cNvSpPr txBox="1"/>
          <p:nvPr/>
        </p:nvSpPr>
        <p:spPr>
          <a:xfrm>
            <a:off x="9164548" y="2518244"/>
            <a:ext cx="2661007" cy="1754326"/>
          </a:xfrm>
          <a:prstGeom prst="rect">
            <a:avLst/>
          </a:prstGeom>
          <a:noFill/>
        </p:spPr>
        <p:txBody>
          <a:bodyPr wrap="square" rtlCol="0">
            <a:spAutoFit/>
          </a:bodyPr>
          <a:lstStyle/>
          <a:p>
            <a:r>
              <a:rPr lang="fi-FI" dirty="0"/>
              <a:t>Meidän eskarit ja </a:t>
            </a:r>
            <a:r>
              <a:rPr lang="fi-FI" dirty="0" err="1"/>
              <a:t>viskarit</a:t>
            </a:r>
            <a:r>
              <a:rPr lang="fi-FI" dirty="0"/>
              <a:t> -tiimi on suljettu eli sinne pääsevät ainoastaan mukaan liitetyt ihmiset. </a:t>
            </a:r>
          </a:p>
          <a:p>
            <a:endParaRPr lang="fi-FI" dirty="0"/>
          </a:p>
          <a:p>
            <a:endParaRPr lang="fi-FI" dirty="0"/>
          </a:p>
        </p:txBody>
      </p:sp>
      <p:cxnSp>
        <p:nvCxnSpPr>
          <p:cNvPr id="11" name="Suora nuoliyhdysviiva 10">
            <a:extLst>
              <a:ext uri="{FF2B5EF4-FFF2-40B4-BE49-F238E27FC236}">
                <a16:creationId xmlns:a16="http://schemas.microsoft.com/office/drawing/2014/main" id="{02DC17B5-9433-D11E-FCD6-5693E69BD06A}"/>
              </a:ext>
            </a:extLst>
          </p:cNvPr>
          <p:cNvCxnSpPr/>
          <p:nvPr/>
        </p:nvCxnSpPr>
        <p:spPr>
          <a:xfrm flipH="1">
            <a:off x="2691829" y="4951472"/>
            <a:ext cx="61987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kstiruutu 12">
            <a:extLst>
              <a:ext uri="{FF2B5EF4-FFF2-40B4-BE49-F238E27FC236}">
                <a16:creationId xmlns:a16="http://schemas.microsoft.com/office/drawing/2014/main" id="{BC7206CD-7CD2-D679-0E63-7FBC2F0805BD}"/>
              </a:ext>
            </a:extLst>
          </p:cNvPr>
          <p:cNvSpPr txBox="1"/>
          <p:nvPr/>
        </p:nvSpPr>
        <p:spPr>
          <a:xfrm>
            <a:off x="3881063" y="236306"/>
            <a:ext cx="6097712" cy="1200329"/>
          </a:xfrm>
          <a:prstGeom prst="rect">
            <a:avLst/>
          </a:prstGeom>
          <a:noFill/>
        </p:spPr>
        <p:txBody>
          <a:bodyPr wrap="square">
            <a:spAutoFit/>
          </a:bodyPr>
          <a:lstStyle/>
          <a:p>
            <a:r>
              <a:rPr lang="fi-FI" dirty="0"/>
              <a:t>1. Valitse </a:t>
            </a:r>
            <a:r>
              <a:rPr lang="fi-FI" dirty="0" err="1"/>
              <a:t>TEAMSistä</a:t>
            </a:r>
            <a:r>
              <a:rPr lang="fi-FI" dirty="0"/>
              <a:t> tiimit</a:t>
            </a:r>
          </a:p>
          <a:p>
            <a:r>
              <a:rPr lang="fi-FI" dirty="0">
                <a:cs typeface="Calibri"/>
              </a:rPr>
              <a:t>2. Valitse Eskarit ja Viskarit SMK</a:t>
            </a:r>
          </a:p>
          <a:p>
            <a:r>
              <a:rPr lang="fi-FI" dirty="0">
                <a:cs typeface="Calibri"/>
              </a:rPr>
              <a:t>3. Sinulle aukeaa päiväkodin keskustelusivu, jonne voi kirjoittaa jotain ja kaikki jäsenet näkevät sen.</a:t>
            </a:r>
          </a:p>
        </p:txBody>
      </p:sp>
      <p:sp>
        <p:nvSpPr>
          <p:cNvPr id="2" name="Dian numeron paikkamerkki 1">
            <a:extLst>
              <a:ext uri="{FF2B5EF4-FFF2-40B4-BE49-F238E27FC236}">
                <a16:creationId xmlns:a16="http://schemas.microsoft.com/office/drawing/2014/main" id="{BADF2DB1-BC46-51AD-F3E5-69C5206816A4}"/>
              </a:ext>
            </a:extLst>
          </p:cNvPr>
          <p:cNvSpPr>
            <a:spLocks noGrp="1"/>
          </p:cNvSpPr>
          <p:nvPr>
            <p:ph type="sldNum" sz="quarter" idx="12"/>
          </p:nvPr>
        </p:nvSpPr>
        <p:spPr/>
        <p:txBody>
          <a:bodyPr/>
          <a:lstStyle/>
          <a:p>
            <a:fld id="{8F4AEF5D-7FAC-4949-84D2-DA5A9BB3D225}" type="slidenum">
              <a:rPr lang="fi-FI" sz="4400" smtClean="0">
                <a:solidFill>
                  <a:srgbClr val="FF0000"/>
                </a:solidFill>
              </a:rPr>
              <a:t>12</a:t>
            </a:fld>
            <a:endParaRPr lang="fi-FI" dirty="0">
              <a:solidFill>
                <a:srgbClr val="FF0000"/>
              </a:solidFill>
            </a:endParaRPr>
          </a:p>
        </p:txBody>
      </p:sp>
    </p:spTree>
    <p:extLst>
      <p:ext uri="{BB962C8B-B14F-4D97-AF65-F5344CB8AC3E}">
        <p14:creationId xmlns:p14="http://schemas.microsoft.com/office/powerpoint/2010/main" val="2195586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F0A88678-03C4-5FAA-6AE6-B2B935746ED5}"/>
              </a:ext>
            </a:extLst>
          </p:cNvPr>
          <p:cNvPicPr>
            <a:picLocks noChangeAspect="1"/>
          </p:cNvPicPr>
          <p:nvPr/>
        </p:nvPicPr>
        <p:blipFill>
          <a:blip r:embed="rId2"/>
          <a:stretch>
            <a:fillRect/>
          </a:stretch>
        </p:blipFill>
        <p:spPr>
          <a:xfrm>
            <a:off x="0" y="0"/>
            <a:ext cx="6096000" cy="3429000"/>
          </a:xfrm>
          <a:prstGeom prst="rect">
            <a:avLst/>
          </a:prstGeom>
        </p:spPr>
      </p:pic>
      <p:sp>
        <p:nvSpPr>
          <p:cNvPr id="5" name="Tekstiruutu 4">
            <a:extLst>
              <a:ext uri="{FF2B5EF4-FFF2-40B4-BE49-F238E27FC236}">
                <a16:creationId xmlns:a16="http://schemas.microsoft.com/office/drawing/2014/main" id="{D6213D22-6FD4-8084-21BE-5C72696A0C65}"/>
              </a:ext>
            </a:extLst>
          </p:cNvPr>
          <p:cNvSpPr txBox="1"/>
          <p:nvPr/>
        </p:nvSpPr>
        <p:spPr>
          <a:xfrm>
            <a:off x="6383676" y="401364"/>
            <a:ext cx="5246670" cy="1200329"/>
          </a:xfrm>
          <a:prstGeom prst="rect">
            <a:avLst/>
          </a:prstGeom>
          <a:noFill/>
        </p:spPr>
        <p:txBody>
          <a:bodyPr wrap="square">
            <a:spAutoFit/>
          </a:bodyPr>
          <a:lstStyle/>
          <a:p>
            <a:r>
              <a:rPr lang="fi-FI" dirty="0">
                <a:cs typeface="Calibri"/>
              </a:rPr>
              <a:t>Yläpalkista voit valita toimintoja tiimin sisällä. </a:t>
            </a:r>
          </a:p>
          <a:p>
            <a:r>
              <a:rPr lang="fi-FI" dirty="0">
                <a:cs typeface="Calibri"/>
              </a:rPr>
              <a:t>1. Viestit on keskustelusivu.</a:t>
            </a:r>
          </a:p>
          <a:p>
            <a:r>
              <a:rPr lang="fi-FI" dirty="0">
                <a:cs typeface="Calibri"/>
              </a:rPr>
              <a:t>2. Tiedostoista löytyy esim. palaverimuistiot, materiaalia yms. </a:t>
            </a:r>
          </a:p>
        </p:txBody>
      </p:sp>
      <p:cxnSp>
        <p:nvCxnSpPr>
          <p:cNvPr id="7" name="Suora nuoliyhdysviiva 6">
            <a:extLst>
              <a:ext uri="{FF2B5EF4-FFF2-40B4-BE49-F238E27FC236}">
                <a16:creationId xmlns:a16="http://schemas.microsoft.com/office/drawing/2014/main" id="{77BBE3BD-69AE-1022-AF86-3FAC0A8147A1}"/>
              </a:ext>
            </a:extLst>
          </p:cNvPr>
          <p:cNvCxnSpPr>
            <a:cxnSpLocks/>
          </p:cNvCxnSpPr>
          <p:nvPr/>
        </p:nvCxnSpPr>
        <p:spPr>
          <a:xfrm flipH="1">
            <a:off x="3184989" y="698642"/>
            <a:ext cx="3198687"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9" name="Kuva 8">
            <a:extLst>
              <a:ext uri="{FF2B5EF4-FFF2-40B4-BE49-F238E27FC236}">
                <a16:creationId xmlns:a16="http://schemas.microsoft.com/office/drawing/2014/main" id="{4725AE56-207F-A81D-7B5F-394C8D2DAE12}"/>
              </a:ext>
            </a:extLst>
          </p:cNvPr>
          <p:cNvPicPr>
            <a:picLocks noChangeAspect="1"/>
          </p:cNvPicPr>
          <p:nvPr/>
        </p:nvPicPr>
        <p:blipFill>
          <a:blip r:embed="rId3"/>
          <a:stretch>
            <a:fillRect/>
          </a:stretch>
        </p:blipFill>
        <p:spPr>
          <a:xfrm>
            <a:off x="6383676" y="3287730"/>
            <a:ext cx="5808324" cy="3267182"/>
          </a:xfrm>
          <a:prstGeom prst="rect">
            <a:avLst/>
          </a:prstGeom>
        </p:spPr>
      </p:pic>
      <p:sp>
        <p:nvSpPr>
          <p:cNvPr id="13" name="Tekstiruutu 12">
            <a:extLst>
              <a:ext uri="{FF2B5EF4-FFF2-40B4-BE49-F238E27FC236}">
                <a16:creationId xmlns:a16="http://schemas.microsoft.com/office/drawing/2014/main" id="{25346494-1CDB-769E-63E1-FB9E12D1950D}"/>
              </a:ext>
            </a:extLst>
          </p:cNvPr>
          <p:cNvSpPr txBox="1"/>
          <p:nvPr/>
        </p:nvSpPr>
        <p:spPr>
          <a:xfrm>
            <a:off x="996593" y="4191856"/>
            <a:ext cx="4448710" cy="1754326"/>
          </a:xfrm>
          <a:prstGeom prst="rect">
            <a:avLst/>
          </a:prstGeom>
          <a:noFill/>
        </p:spPr>
        <p:txBody>
          <a:bodyPr wrap="square" rtlCol="0">
            <a:spAutoFit/>
          </a:bodyPr>
          <a:lstStyle/>
          <a:p>
            <a:r>
              <a:rPr lang="fi-FI" dirty="0"/>
              <a:t>Tiedostot näkymä:</a:t>
            </a:r>
          </a:p>
          <a:p>
            <a:r>
              <a:rPr lang="fi-FI" dirty="0"/>
              <a:t>Täältä voi lisätä mm. uuden kansion tiimiin. Huomaathan, että kaikki tiimin jäsenet näkevät nämä.</a:t>
            </a:r>
          </a:p>
          <a:p>
            <a:endParaRPr lang="fi-FI" dirty="0"/>
          </a:p>
          <a:p>
            <a:r>
              <a:rPr lang="fi-FI" dirty="0" err="1"/>
              <a:t>Hox</a:t>
            </a:r>
            <a:r>
              <a:rPr lang="fi-FI" dirty="0"/>
              <a:t>! Älä poista mitään muistioita tms.</a:t>
            </a:r>
          </a:p>
        </p:txBody>
      </p:sp>
      <p:sp>
        <p:nvSpPr>
          <p:cNvPr id="2" name="Dian numeron paikkamerkki 1">
            <a:extLst>
              <a:ext uri="{FF2B5EF4-FFF2-40B4-BE49-F238E27FC236}">
                <a16:creationId xmlns:a16="http://schemas.microsoft.com/office/drawing/2014/main" id="{D7D66C6B-826A-FB53-B3AE-BFF9254A8861}"/>
              </a:ext>
            </a:extLst>
          </p:cNvPr>
          <p:cNvSpPr>
            <a:spLocks noGrp="1"/>
          </p:cNvSpPr>
          <p:nvPr>
            <p:ph type="sldNum" sz="quarter" idx="12"/>
          </p:nvPr>
        </p:nvSpPr>
        <p:spPr/>
        <p:txBody>
          <a:bodyPr/>
          <a:lstStyle/>
          <a:p>
            <a:fld id="{8F4AEF5D-7FAC-4949-84D2-DA5A9BB3D225}" type="slidenum">
              <a:rPr lang="fi-FI" sz="4400" smtClean="0">
                <a:solidFill>
                  <a:srgbClr val="FF0000"/>
                </a:solidFill>
              </a:rPr>
              <a:t>13</a:t>
            </a:fld>
            <a:endParaRPr lang="fi-FI" dirty="0">
              <a:solidFill>
                <a:srgbClr val="FF0000"/>
              </a:solidFill>
            </a:endParaRPr>
          </a:p>
        </p:txBody>
      </p:sp>
    </p:spTree>
    <p:extLst>
      <p:ext uri="{BB962C8B-B14F-4D97-AF65-F5344CB8AC3E}">
        <p14:creationId xmlns:p14="http://schemas.microsoft.com/office/powerpoint/2010/main" val="161726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37CAF61-C913-4FC0-BA34-BF1831BF0C6E}"/>
              </a:ext>
            </a:extLst>
          </p:cNvPr>
          <p:cNvSpPr>
            <a:spLocks noGrp="1"/>
          </p:cNvSpPr>
          <p:nvPr>
            <p:ph type="title"/>
          </p:nvPr>
        </p:nvSpPr>
        <p:spPr/>
        <p:txBody>
          <a:bodyPr/>
          <a:lstStyle/>
          <a:p>
            <a:r>
              <a:rPr lang="fi-FI">
                <a:cs typeface="Calibri Light"/>
              </a:rPr>
              <a:t>Palaverimuistion tekeminen </a:t>
            </a:r>
            <a:r>
              <a:rPr lang="fi-FI" err="1">
                <a:cs typeface="Calibri Light"/>
              </a:rPr>
              <a:t>TEAMSiin</a:t>
            </a:r>
            <a:endParaRPr lang="fi-FI" err="1"/>
          </a:p>
        </p:txBody>
      </p:sp>
      <p:pic>
        <p:nvPicPr>
          <p:cNvPr id="4" name="Kuva 4" descr="Kuva, joka sisältää kohteen teksti&#10;&#10;Kuvaus luotu automaattisesti">
            <a:extLst>
              <a:ext uri="{FF2B5EF4-FFF2-40B4-BE49-F238E27FC236}">
                <a16:creationId xmlns:a16="http://schemas.microsoft.com/office/drawing/2014/main" id="{06D4C990-F161-48F9-9819-F47D6F5FFBA1}"/>
              </a:ext>
            </a:extLst>
          </p:cNvPr>
          <p:cNvPicPr>
            <a:picLocks noGrp="1" noChangeAspect="1"/>
          </p:cNvPicPr>
          <p:nvPr>
            <p:ph idx="1"/>
          </p:nvPr>
        </p:nvPicPr>
        <p:blipFill>
          <a:blip r:embed="rId2"/>
          <a:stretch>
            <a:fillRect/>
          </a:stretch>
        </p:blipFill>
        <p:spPr>
          <a:xfrm>
            <a:off x="527583" y="1500381"/>
            <a:ext cx="7735712" cy="4351338"/>
          </a:xfrm>
        </p:spPr>
      </p:pic>
      <p:sp>
        <p:nvSpPr>
          <p:cNvPr id="5" name="Nuoli: Vasen 4">
            <a:extLst>
              <a:ext uri="{FF2B5EF4-FFF2-40B4-BE49-F238E27FC236}">
                <a16:creationId xmlns:a16="http://schemas.microsoft.com/office/drawing/2014/main" id="{695C6F85-D392-45AE-9D03-5CBF2BE02583}"/>
              </a:ext>
            </a:extLst>
          </p:cNvPr>
          <p:cNvSpPr/>
          <p:nvPr/>
        </p:nvSpPr>
        <p:spPr>
          <a:xfrm rot="8460000">
            <a:off x="2010528" y="2341049"/>
            <a:ext cx="1096535" cy="2044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6" name="Nuoli: Vasen 5">
            <a:extLst>
              <a:ext uri="{FF2B5EF4-FFF2-40B4-BE49-F238E27FC236}">
                <a16:creationId xmlns:a16="http://schemas.microsoft.com/office/drawing/2014/main" id="{E84D9EB6-0008-4E9C-9C80-68A240ECA4F9}"/>
              </a:ext>
            </a:extLst>
          </p:cNvPr>
          <p:cNvSpPr/>
          <p:nvPr/>
        </p:nvSpPr>
        <p:spPr>
          <a:xfrm rot="8460000">
            <a:off x="1703869" y="3372537"/>
            <a:ext cx="1096535" cy="20443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7">
            <a:extLst>
              <a:ext uri="{FF2B5EF4-FFF2-40B4-BE49-F238E27FC236}">
                <a16:creationId xmlns:a16="http://schemas.microsoft.com/office/drawing/2014/main" id="{AC90F5A7-838B-41D0-BDA1-089479B63360}"/>
              </a:ext>
            </a:extLst>
          </p:cNvPr>
          <p:cNvPicPr>
            <a:picLocks noChangeAspect="1"/>
          </p:cNvPicPr>
          <p:nvPr/>
        </p:nvPicPr>
        <p:blipFill>
          <a:blip r:embed="rId3"/>
          <a:stretch>
            <a:fillRect/>
          </a:stretch>
        </p:blipFill>
        <p:spPr>
          <a:xfrm>
            <a:off x="3562815" y="2480914"/>
            <a:ext cx="6980662" cy="3921976"/>
          </a:xfrm>
          <a:prstGeom prst="rect">
            <a:avLst/>
          </a:prstGeom>
        </p:spPr>
      </p:pic>
      <p:sp>
        <p:nvSpPr>
          <p:cNvPr id="10" name="Nuoli: Oikea 9">
            <a:extLst>
              <a:ext uri="{FF2B5EF4-FFF2-40B4-BE49-F238E27FC236}">
                <a16:creationId xmlns:a16="http://schemas.microsoft.com/office/drawing/2014/main" id="{5C1A0839-0FCE-4C58-93F3-C31028D3B4A7}"/>
              </a:ext>
            </a:extLst>
          </p:cNvPr>
          <p:cNvSpPr/>
          <p:nvPr/>
        </p:nvSpPr>
        <p:spPr>
          <a:xfrm>
            <a:off x="4392937" y="3431777"/>
            <a:ext cx="799171" cy="204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1" descr="Kuva, joka sisältää kohteen teksti&#10;&#10;Kuvaus luotu automaattisesti">
            <a:extLst>
              <a:ext uri="{FF2B5EF4-FFF2-40B4-BE49-F238E27FC236}">
                <a16:creationId xmlns:a16="http://schemas.microsoft.com/office/drawing/2014/main" id="{4E1FF13B-6C82-44E3-AB27-B7064EFC9C8D}"/>
              </a:ext>
            </a:extLst>
          </p:cNvPr>
          <p:cNvPicPr>
            <a:picLocks noChangeAspect="1"/>
          </p:cNvPicPr>
          <p:nvPr/>
        </p:nvPicPr>
        <p:blipFill>
          <a:blip r:embed="rId4"/>
          <a:stretch>
            <a:fillRect/>
          </a:stretch>
        </p:blipFill>
        <p:spPr>
          <a:xfrm>
            <a:off x="6378498" y="3109363"/>
            <a:ext cx="2743200" cy="1289762"/>
          </a:xfrm>
          <a:prstGeom prst="rect">
            <a:avLst/>
          </a:prstGeom>
        </p:spPr>
      </p:pic>
      <p:pic>
        <p:nvPicPr>
          <p:cNvPr id="12" name="Kuva 12">
            <a:extLst>
              <a:ext uri="{FF2B5EF4-FFF2-40B4-BE49-F238E27FC236}">
                <a16:creationId xmlns:a16="http://schemas.microsoft.com/office/drawing/2014/main" id="{42BFCD4F-2F38-41C3-AEB1-ED34FDA1D5DC}"/>
              </a:ext>
            </a:extLst>
          </p:cNvPr>
          <p:cNvPicPr>
            <a:picLocks noChangeAspect="1"/>
          </p:cNvPicPr>
          <p:nvPr/>
        </p:nvPicPr>
        <p:blipFill>
          <a:blip r:embed="rId5"/>
          <a:stretch>
            <a:fillRect/>
          </a:stretch>
        </p:blipFill>
        <p:spPr>
          <a:xfrm>
            <a:off x="7986132" y="4395207"/>
            <a:ext cx="4629614" cy="2602415"/>
          </a:xfrm>
          <a:prstGeom prst="rect">
            <a:avLst/>
          </a:prstGeom>
        </p:spPr>
      </p:pic>
      <p:sp>
        <p:nvSpPr>
          <p:cNvPr id="13" name="Nuoli: Oikea 12">
            <a:extLst>
              <a:ext uri="{FF2B5EF4-FFF2-40B4-BE49-F238E27FC236}">
                <a16:creationId xmlns:a16="http://schemas.microsoft.com/office/drawing/2014/main" id="{E63F2F19-8C64-4FC1-A3A5-2F0449BEA7FF}"/>
              </a:ext>
            </a:extLst>
          </p:cNvPr>
          <p:cNvSpPr/>
          <p:nvPr/>
        </p:nvSpPr>
        <p:spPr>
          <a:xfrm>
            <a:off x="5911130" y="3593238"/>
            <a:ext cx="659780" cy="1672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Nuoli: Oikea 13">
            <a:extLst>
              <a:ext uri="{FF2B5EF4-FFF2-40B4-BE49-F238E27FC236}">
                <a16:creationId xmlns:a16="http://schemas.microsoft.com/office/drawing/2014/main" id="{DDEE9C04-4AAD-4837-B271-D5A1831ECAD8}"/>
              </a:ext>
            </a:extLst>
          </p:cNvPr>
          <p:cNvSpPr/>
          <p:nvPr/>
        </p:nvSpPr>
        <p:spPr>
          <a:xfrm rot="2280000">
            <a:off x="7738466" y="4140974"/>
            <a:ext cx="687658" cy="1858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ekstiruutu 2">
            <a:extLst>
              <a:ext uri="{FF2B5EF4-FFF2-40B4-BE49-F238E27FC236}">
                <a16:creationId xmlns:a16="http://schemas.microsoft.com/office/drawing/2014/main" id="{0A87FF29-2A8B-8254-EE47-08064E53D8DF}"/>
              </a:ext>
            </a:extLst>
          </p:cNvPr>
          <p:cNvSpPr txBox="1"/>
          <p:nvPr/>
        </p:nvSpPr>
        <p:spPr>
          <a:xfrm>
            <a:off x="380430" y="3287740"/>
            <a:ext cx="3293485" cy="2308324"/>
          </a:xfrm>
          <a:prstGeom prst="rect">
            <a:avLst/>
          </a:prstGeom>
          <a:noFill/>
        </p:spPr>
        <p:txBody>
          <a:bodyPr wrap="square" rtlCol="0">
            <a:spAutoFit/>
          </a:bodyPr>
          <a:lstStyle/>
          <a:p>
            <a:pPr marL="342900" indent="-342900">
              <a:buAutoNum type="arabicPeriod"/>
            </a:pPr>
            <a:r>
              <a:rPr lang="fi-FI" dirty="0"/>
              <a:t>Tiedostot</a:t>
            </a:r>
          </a:p>
          <a:p>
            <a:pPr marL="342900" indent="-342900">
              <a:buAutoNum type="arabicPeriod"/>
            </a:pPr>
            <a:r>
              <a:rPr lang="fi-FI" dirty="0"/>
              <a:t>Palaverit</a:t>
            </a:r>
          </a:p>
          <a:p>
            <a:pPr marL="342900" indent="-342900">
              <a:buAutoNum type="arabicPeriod"/>
            </a:pPr>
            <a:r>
              <a:rPr lang="fi-FI" dirty="0"/>
              <a:t> </a:t>
            </a:r>
            <a:r>
              <a:rPr lang="fi-FI" dirty="0" err="1"/>
              <a:t>Pedatiimi</a:t>
            </a:r>
            <a:r>
              <a:rPr lang="fi-FI" dirty="0"/>
              <a:t>/talotiimi</a:t>
            </a:r>
          </a:p>
          <a:p>
            <a:pPr marL="342900" indent="-342900">
              <a:buAutoNum type="arabicPeriod"/>
            </a:pPr>
            <a:r>
              <a:rPr lang="fi-FI" dirty="0"/>
              <a:t>Uusi – </a:t>
            </a:r>
            <a:r>
              <a:rPr lang="fi-FI" dirty="0" err="1"/>
              <a:t>word-asiakija</a:t>
            </a:r>
            <a:endParaRPr lang="fi-FI" dirty="0"/>
          </a:p>
          <a:p>
            <a:pPr marL="342900" indent="-342900">
              <a:buAutoNum type="arabicPeriod"/>
            </a:pPr>
            <a:r>
              <a:rPr lang="fi-FI" dirty="0"/>
              <a:t>Nimeä esim. talotiimi pvm</a:t>
            </a:r>
          </a:p>
          <a:p>
            <a:pPr marL="342900" indent="-342900">
              <a:buAutoNum type="arabicPeriod"/>
            </a:pPr>
            <a:r>
              <a:rPr lang="fi-FI" dirty="0"/>
              <a:t>Luo</a:t>
            </a:r>
          </a:p>
          <a:p>
            <a:pPr marL="342900" indent="-342900">
              <a:buAutoNum type="arabicPeriod"/>
            </a:pPr>
            <a:r>
              <a:rPr lang="fi-FI" dirty="0"/>
              <a:t>Kirjoita muistio (tallentuu automaattisesti)</a:t>
            </a:r>
          </a:p>
        </p:txBody>
      </p:sp>
      <p:sp>
        <p:nvSpPr>
          <p:cNvPr id="8" name="Dian numeron paikkamerkki 7">
            <a:extLst>
              <a:ext uri="{FF2B5EF4-FFF2-40B4-BE49-F238E27FC236}">
                <a16:creationId xmlns:a16="http://schemas.microsoft.com/office/drawing/2014/main" id="{4CA15CD7-F0A8-41E6-08C6-E5F33FDB42EE}"/>
              </a:ext>
            </a:extLst>
          </p:cNvPr>
          <p:cNvSpPr>
            <a:spLocks noGrp="1"/>
          </p:cNvSpPr>
          <p:nvPr>
            <p:ph type="sldNum" sz="quarter" idx="12"/>
          </p:nvPr>
        </p:nvSpPr>
        <p:spPr/>
        <p:txBody>
          <a:bodyPr/>
          <a:lstStyle/>
          <a:p>
            <a:fld id="{8F4AEF5D-7FAC-4949-84D2-DA5A9BB3D225}" type="slidenum">
              <a:rPr lang="fi-FI" sz="4400" smtClean="0">
                <a:solidFill>
                  <a:srgbClr val="FF0000"/>
                </a:solidFill>
              </a:rPr>
              <a:t>14</a:t>
            </a:fld>
            <a:endParaRPr lang="fi-FI" dirty="0">
              <a:solidFill>
                <a:srgbClr val="FF0000"/>
              </a:solidFill>
            </a:endParaRPr>
          </a:p>
        </p:txBody>
      </p:sp>
    </p:spTree>
    <p:extLst>
      <p:ext uri="{BB962C8B-B14F-4D97-AF65-F5344CB8AC3E}">
        <p14:creationId xmlns:p14="http://schemas.microsoft.com/office/powerpoint/2010/main" val="65468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Kuva 10" descr="Kuva, joka sisältää kohteen teksti&#10;&#10;Kuvaus luotu automaattisesti">
            <a:extLst>
              <a:ext uri="{FF2B5EF4-FFF2-40B4-BE49-F238E27FC236}">
                <a16:creationId xmlns:a16="http://schemas.microsoft.com/office/drawing/2014/main" id="{CCFA366A-703A-409B-8852-77C06C8A8F99}"/>
              </a:ext>
            </a:extLst>
          </p:cNvPr>
          <p:cNvPicPr>
            <a:picLocks noChangeAspect="1"/>
          </p:cNvPicPr>
          <p:nvPr/>
        </p:nvPicPr>
        <p:blipFill>
          <a:blip r:embed="rId2"/>
          <a:stretch>
            <a:fillRect/>
          </a:stretch>
        </p:blipFill>
        <p:spPr>
          <a:xfrm>
            <a:off x="263912" y="798938"/>
            <a:ext cx="5726151" cy="3215732"/>
          </a:xfrm>
          <a:prstGeom prst="rect">
            <a:avLst/>
          </a:prstGeom>
        </p:spPr>
      </p:pic>
      <p:pic>
        <p:nvPicPr>
          <p:cNvPr id="2" name="Kuva 2">
            <a:extLst>
              <a:ext uri="{FF2B5EF4-FFF2-40B4-BE49-F238E27FC236}">
                <a16:creationId xmlns:a16="http://schemas.microsoft.com/office/drawing/2014/main" id="{820DADE3-98C1-4D80-B8E0-98248F1FC2F3}"/>
              </a:ext>
            </a:extLst>
          </p:cNvPr>
          <p:cNvPicPr>
            <a:picLocks noChangeAspect="1"/>
          </p:cNvPicPr>
          <p:nvPr/>
        </p:nvPicPr>
        <p:blipFill>
          <a:blip r:embed="rId3"/>
          <a:stretch>
            <a:fillRect/>
          </a:stretch>
        </p:blipFill>
        <p:spPr>
          <a:xfrm>
            <a:off x="5116170" y="949523"/>
            <a:ext cx="5531004" cy="3113513"/>
          </a:xfrm>
          <a:prstGeom prst="rect">
            <a:avLst/>
          </a:prstGeom>
        </p:spPr>
      </p:pic>
      <p:pic>
        <p:nvPicPr>
          <p:cNvPr id="4" name="Kuva 4" descr="Kuva, joka sisältää kohteen teksti&#10;&#10;Kuvaus luotu automaattisesti">
            <a:extLst>
              <a:ext uri="{FF2B5EF4-FFF2-40B4-BE49-F238E27FC236}">
                <a16:creationId xmlns:a16="http://schemas.microsoft.com/office/drawing/2014/main" id="{09CED37D-1783-4522-9B3C-54878DE70AF7}"/>
              </a:ext>
            </a:extLst>
          </p:cNvPr>
          <p:cNvPicPr>
            <a:picLocks noChangeAspect="1"/>
          </p:cNvPicPr>
          <p:nvPr/>
        </p:nvPicPr>
        <p:blipFill>
          <a:blip r:embed="rId4"/>
          <a:stretch>
            <a:fillRect/>
          </a:stretch>
        </p:blipFill>
        <p:spPr>
          <a:xfrm>
            <a:off x="6555059" y="4170085"/>
            <a:ext cx="2743200" cy="2550855"/>
          </a:xfrm>
          <a:prstGeom prst="rect">
            <a:avLst/>
          </a:prstGeom>
        </p:spPr>
      </p:pic>
      <p:sp>
        <p:nvSpPr>
          <p:cNvPr id="5" name="Otsikko 1">
            <a:extLst>
              <a:ext uri="{FF2B5EF4-FFF2-40B4-BE49-F238E27FC236}">
                <a16:creationId xmlns:a16="http://schemas.microsoft.com/office/drawing/2014/main" id="{5C074CA2-816D-4167-9176-F709578617AB}"/>
              </a:ext>
            </a:extLst>
          </p:cNvPr>
          <p:cNvSpPr txBox="1">
            <a:spLocks/>
          </p:cNvSpPr>
          <p:nvPr/>
        </p:nvSpPr>
        <p:spPr>
          <a:xfrm>
            <a:off x="308518" y="216442"/>
            <a:ext cx="11500624" cy="777295"/>
          </a:xfrm>
          <a:prstGeom prst="rect">
            <a:avLst/>
          </a:prstGeom>
        </p:spPr>
        <p:txBody>
          <a:bodyPr lIns="91440" tIns="45720" rIns="91440" bIns="45720" anchor="t"/>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800">
                <a:cs typeface="Calibri Light"/>
              </a:rPr>
              <a:t>OneDriven synkronointi (tehdään vain ensimmäisellä kerralla uudessa tiimissä)</a:t>
            </a:r>
          </a:p>
        </p:txBody>
      </p:sp>
      <p:sp>
        <p:nvSpPr>
          <p:cNvPr id="6" name="Nuoli: Ylös 5">
            <a:extLst>
              <a:ext uri="{FF2B5EF4-FFF2-40B4-BE49-F238E27FC236}">
                <a16:creationId xmlns:a16="http://schemas.microsoft.com/office/drawing/2014/main" id="{EEC54DFC-8B2F-4F57-B40B-CD8010B880F9}"/>
              </a:ext>
            </a:extLst>
          </p:cNvPr>
          <p:cNvSpPr/>
          <p:nvPr/>
        </p:nvSpPr>
        <p:spPr>
          <a:xfrm>
            <a:off x="2489732" y="1443673"/>
            <a:ext cx="232317" cy="5203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E75EE1BD-D9A1-4EF0-9DBB-97E9B484EAB4}"/>
              </a:ext>
            </a:extLst>
          </p:cNvPr>
          <p:cNvSpPr txBox="1"/>
          <p:nvPr/>
        </p:nvSpPr>
        <p:spPr>
          <a:xfrm>
            <a:off x="1043526" y="4091333"/>
            <a:ext cx="3207834" cy="17312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t>Ennen kuin voit lisätä </a:t>
            </a:r>
            <a:r>
              <a:rPr lang="fi-FI" dirty="0" err="1"/>
              <a:t>OneDrivesta</a:t>
            </a:r>
            <a:r>
              <a:rPr lang="fi-FI" dirty="0"/>
              <a:t> tiedostoja, synkronoi oma OneDrive </a:t>
            </a:r>
            <a:r>
              <a:rPr lang="fi-FI" dirty="0" err="1"/>
              <a:t>TEAMSin</a:t>
            </a:r>
            <a:r>
              <a:rPr lang="fi-FI" dirty="0"/>
              <a:t> kanssa. </a:t>
            </a:r>
          </a:p>
          <a:p>
            <a:r>
              <a:rPr lang="fi-FI" dirty="0">
                <a:cs typeface="Calibri"/>
              </a:rPr>
              <a:t>1. Avaa tämä näkymä, missä näkyy vain General kansio.</a:t>
            </a:r>
          </a:p>
          <a:p>
            <a:r>
              <a:rPr lang="fi-FI" dirty="0">
                <a:cs typeface="Calibri"/>
              </a:rPr>
              <a:t>2. Paina synkronoi</a:t>
            </a:r>
            <a:endParaRPr lang="fi-FI" dirty="0"/>
          </a:p>
          <a:p>
            <a:r>
              <a:rPr lang="fi-FI" dirty="0">
                <a:cs typeface="Calibri"/>
              </a:rPr>
              <a:t>3. Määritä oma OneDrive ohjeiden mukaan. </a:t>
            </a:r>
          </a:p>
        </p:txBody>
      </p:sp>
      <p:sp>
        <p:nvSpPr>
          <p:cNvPr id="8" name="Nuoli: Oikea 7">
            <a:extLst>
              <a:ext uri="{FF2B5EF4-FFF2-40B4-BE49-F238E27FC236}">
                <a16:creationId xmlns:a16="http://schemas.microsoft.com/office/drawing/2014/main" id="{97DD7BA9-B0A9-4A95-81FA-564E8847B82A}"/>
              </a:ext>
            </a:extLst>
          </p:cNvPr>
          <p:cNvSpPr/>
          <p:nvPr/>
        </p:nvSpPr>
        <p:spPr>
          <a:xfrm rot="19920000">
            <a:off x="2694157" y="2674876"/>
            <a:ext cx="5333997" cy="28807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Nuoli: Alas 8">
            <a:extLst>
              <a:ext uri="{FF2B5EF4-FFF2-40B4-BE49-F238E27FC236}">
                <a16:creationId xmlns:a16="http://schemas.microsoft.com/office/drawing/2014/main" id="{AA16325A-EF70-4A05-9928-D7E0DA6E1F22}"/>
              </a:ext>
            </a:extLst>
          </p:cNvPr>
          <p:cNvSpPr/>
          <p:nvPr/>
        </p:nvSpPr>
        <p:spPr>
          <a:xfrm>
            <a:off x="7546113" y="3191859"/>
            <a:ext cx="483219" cy="97573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a:extLst>
              <a:ext uri="{FF2B5EF4-FFF2-40B4-BE49-F238E27FC236}">
                <a16:creationId xmlns:a16="http://schemas.microsoft.com/office/drawing/2014/main" id="{0316E522-093D-473C-8A98-1F89BE4B9BB3}"/>
              </a:ext>
            </a:extLst>
          </p:cNvPr>
          <p:cNvSpPr txBox="1"/>
          <p:nvPr/>
        </p:nvSpPr>
        <p:spPr>
          <a:xfrm>
            <a:off x="4724400" y="320040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Lisää teksti napsauttamalla</a:t>
            </a:r>
          </a:p>
        </p:txBody>
      </p:sp>
      <p:sp>
        <p:nvSpPr>
          <p:cNvPr id="12" name="Tekstiruutu 11">
            <a:extLst>
              <a:ext uri="{FF2B5EF4-FFF2-40B4-BE49-F238E27FC236}">
                <a16:creationId xmlns:a16="http://schemas.microsoft.com/office/drawing/2014/main" id="{D5A32950-1C09-4676-9E9A-2F3E021A04D5}"/>
              </a:ext>
            </a:extLst>
          </p:cNvPr>
          <p:cNvSpPr txBox="1"/>
          <p:nvPr/>
        </p:nvSpPr>
        <p:spPr>
          <a:xfrm>
            <a:off x="9448800" y="503834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t>Synkronoi oma OneDrive tarvittaessa!</a:t>
            </a:r>
          </a:p>
        </p:txBody>
      </p:sp>
      <p:sp>
        <p:nvSpPr>
          <p:cNvPr id="3" name="Dian numeron paikkamerkki 2">
            <a:extLst>
              <a:ext uri="{FF2B5EF4-FFF2-40B4-BE49-F238E27FC236}">
                <a16:creationId xmlns:a16="http://schemas.microsoft.com/office/drawing/2014/main" id="{38FD4BB3-51DD-0E94-A382-1CA94DFBC038}"/>
              </a:ext>
            </a:extLst>
          </p:cNvPr>
          <p:cNvSpPr>
            <a:spLocks noGrp="1"/>
          </p:cNvSpPr>
          <p:nvPr>
            <p:ph type="sldNum" sz="quarter" idx="12"/>
          </p:nvPr>
        </p:nvSpPr>
        <p:spPr/>
        <p:txBody>
          <a:bodyPr/>
          <a:lstStyle/>
          <a:p>
            <a:fld id="{8F4AEF5D-7FAC-4949-84D2-DA5A9BB3D225}" type="slidenum">
              <a:rPr lang="fi-FI" sz="4400" smtClean="0">
                <a:solidFill>
                  <a:srgbClr val="FF0000"/>
                </a:solidFill>
              </a:rPr>
              <a:t>15</a:t>
            </a:fld>
            <a:endParaRPr lang="fi-FI" dirty="0">
              <a:solidFill>
                <a:srgbClr val="FF0000"/>
              </a:solidFill>
            </a:endParaRPr>
          </a:p>
        </p:txBody>
      </p:sp>
    </p:spTree>
    <p:extLst>
      <p:ext uri="{BB962C8B-B14F-4D97-AF65-F5344CB8AC3E}">
        <p14:creationId xmlns:p14="http://schemas.microsoft.com/office/powerpoint/2010/main" val="42900656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BF68725-7DAD-47D2-9448-2605A8AC90DD}"/>
              </a:ext>
            </a:extLst>
          </p:cNvPr>
          <p:cNvSpPr>
            <a:spLocks noGrp="1"/>
          </p:cNvSpPr>
          <p:nvPr>
            <p:ph type="title"/>
          </p:nvPr>
        </p:nvSpPr>
        <p:spPr/>
        <p:txBody>
          <a:bodyPr/>
          <a:lstStyle/>
          <a:p>
            <a:r>
              <a:rPr lang="fi-FI">
                <a:cs typeface="Calibri Light"/>
              </a:rPr>
              <a:t>OneDrive</a:t>
            </a:r>
            <a:endParaRPr lang="fi-FI"/>
          </a:p>
        </p:txBody>
      </p:sp>
      <p:sp>
        <p:nvSpPr>
          <p:cNvPr id="3" name="Sisällön paikkamerkki 2">
            <a:extLst>
              <a:ext uri="{FF2B5EF4-FFF2-40B4-BE49-F238E27FC236}">
                <a16:creationId xmlns:a16="http://schemas.microsoft.com/office/drawing/2014/main" id="{61CAC142-4F1C-4175-9AD6-5B043657B1A7}"/>
              </a:ext>
            </a:extLst>
          </p:cNvPr>
          <p:cNvSpPr>
            <a:spLocks noGrp="1"/>
          </p:cNvSpPr>
          <p:nvPr>
            <p:ph idx="1"/>
          </p:nvPr>
        </p:nvSpPr>
        <p:spPr>
          <a:xfrm>
            <a:off x="615176" y="1584015"/>
            <a:ext cx="2728332" cy="515361"/>
          </a:xfrm>
        </p:spPr>
        <p:txBody>
          <a:bodyPr vert="horz" lIns="91440" tIns="45720" rIns="91440" bIns="45720" rtlCol="0" anchor="t">
            <a:noAutofit/>
          </a:bodyPr>
          <a:lstStyle/>
          <a:p>
            <a:r>
              <a:rPr lang="fi-FI" sz="2400" dirty="0">
                <a:cs typeface="Calibri"/>
              </a:rPr>
              <a:t>OneDriven kautta kannattaa käyttää Word, </a:t>
            </a:r>
            <a:r>
              <a:rPr lang="fi-FI" sz="2400" dirty="0" err="1">
                <a:cs typeface="Calibri"/>
              </a:rPr>
              <a:t>Exel</a:t>
            </a:r>
            <a:r>
              <a:rPr lang="fi-FI" sz="2400" dirty="0">
                <a:cs typeface="Calibri"/>
              </a:rPr>
              <a:t>, PowerPoint yms.</a:t>
            </a:r>
          </a:p>
          <a:p>
            <a:endParaRPr lang="fi-FI" sz="2400" dirty="0">
              <a:cs typeface="Calibri"/>
            </a:endParaRPr>
          </a:p>
          <a:p>
            <a:endParaRPr lang="fi-FI" sz="2400" dirty="0">
              <a:cs typeface="Calibri"/>
            </a:endParaRPr>
          </a:p>
        </p:txBody>
      </p:sp>
      <p:pic>
        <p:nvPicPr>
          <p:cNvPr id="5" name="Kuva 2" descr="Kuva, joka sisältää kohteen teksti&#10;&#10;Kuvaus luotu automaattisesti">
            <a:extLst>
              <a:ext uri="{FF2B5EF4-FFF2-40B4-BE49-F238E27FC236}">
                <a16:creationId xmlns:a16="http://schemas.microsoft.com/office/drawing/2014/main" id="{B5510F2E-036D-4ECA-A0D1-71D8E0EBB411}"/>
              </a:ext>
            </a:extLst>
          </p:cNvPr>
          <p:cNvPicPr>
            <a:picLocks noChangeAspect="1"/>
          </p:cNvPicPr>
          <p:nvPr/>
        </p:nvPicPr>
        <p:blipFill>
          <a:blip r:embed="rId2"/>
          <a:stretch>
            <a:fillRect/>
          </a:stretch>
        </p:blipFill>
        <p:spPr>
          <a:xfrm>
            <a:off x="3442928" y="354830"/>
            <a:ext cx="5306144" cy="2973730"/>
          </a:xfrm>
          <a:prstGeom prst="rect">
            <a:avLst/>
          </a:prstGeom>
        </p:spPr>
      </p:pic>
      <p:sp>
        <p:nvSpPr>
          <p:cNvPr id="6" name="Nuoli: Vasen 5">
            <a:extLst>
              <a:ext uri="{FF2B5EF4-FFF2-40B4-BE49-F238E27FC236}">
                <a16:creationId xmlns:a16="http://schemas.microsoft.com/office/drawing/2014/main" id="{8F952820-BEC2-4BA4-B343-0F00101DE6F5}"/>
              </a:ext>
            </a:extLst>
          </p:cNvPr>
          <p:cNvSpPr/>
          <p:nvPr/>
        </p:nvSpPr>
        <p:spPr>
          <a:xfrm>
            <a:off x="4242670" y="535394"/>
            <a:ext cx="2062974" cy="985023"/>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4" name="Kuva 2">
            <a:extLst>
              <a:ext uri="{FF2B5EF4-FFF2-40B4-BE49-F238E27FC236}">
                <a16:creationId xmlns:a16="http://schemas.microsoft.com/office/drawing/2014/main" id="{9E83BE0A-33A7-E509-42FD-B41234D3BCBE}"/>
              </a:ext>
            </a:extLst>
          </p:cNvPr>
          <p:cNvPicPr>
            <a:picLocks noChangeAspect="1"/>
          </p:cNvPicPr>
          <p:nvPr/>
        </p:nvPicPr>
        <p:blipFill>
          <a:blip r:embed="rId3"/>
          <a:stretch>
            <a:fillRect/>
          </a:stretch>
        </p:blipFill>
        <p:spPr>
          <a:xfrm>
            <a:off x="4443888" y="2387052"/>
            <a:ext cx="7554102" cy="4223230"/>
          </a:xfrm>
          <a:prstGeom prst="rect">
            <a:avLst/>
          </a:prstGeom>
        </p:spPr>
      </p:pic>
      <p:sp>
        <p:nvSpPr>
          <p:cNvPr id="7" name="Tekstiruutu 6">
            <a:extLst>
              <a:ext uri="{FF2B5EF4-FFF2-40B4-BE49-F238E27FC236}">
                <a16:creationId xmlns:a16="http://schemas.microsoft.com/office/drawing/2014/main" id="{0FD5939A-7C0C-E576-7B47-07EB2FC612D1}"/>
              </a:ext>
            </a:extLst>
          </p:cNvPr>
          <p:cNvSpPr txBox="1"/>
          <p:nvPr/>
        </p:nvSpPr>
        <p:spPr>
          <a:xfrm>
            <a:off x="896834" y="3907552"/>
            <a:ext cx="324891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err="1">
                <a:cs typeface="Calibri"/>
              </a:rPr>
              <a:t>OneDrivessa</a:t>
            </a:r>
            <a:r>
              <a:rPr lang="fi-FI" dirty="0">
                <a:cs typeface="Calibri"/>
              </a:rPr>
              <a:t> avautuu tällainen näkymä.</a:t>
            </a:r>
            <a:endParaRPr lang="fi-FI" dirty="0"/>
          </a:p>
          <a:p>
            <a:r>
              <a:rPr lang="fi-FI" dirty="0">
                <a:cs typeface="Calibri"/>
              </a:rPr>
              <a:t>Voit itse tehdä uusia kansioita ja luoda uusia asiakirjoja.</a:t>
            </a:r>
          </a:p>
          <a:p>
            <a:endParaRPr lang="fi-FI" dirty="0">
              <a:cs typeface="Calibri"/>
            </a:endParaRPr>
          </a:p>
          <a:p>
            <a:r>
              <a:rPr lang="fi-FI" dirty="0">
                <a:cs typeface="Calibri"/>
              </a:rPr>
              <a:t>Työt tallentuvat automaattisesti OneDriveen ja ovat käytössäsi joka paikassa kirjautuessasi Officeen.</a:t>
            </a:r>
          </a:p>
        </p:txBody>
      </p:sp>
      <p:sp>
        <p:nvSpPr>
          <p:cNvPr id="8" name="Dian numeron paikkamerkki 7">
            <a:extLst>
              <a:ext uri="{FF2B5EF4-FFF2-40B4-BE49-F238E27FC236}">
                <a16:creationId xmlns:a16="http://schemas.microsoft.com/office/drawing/2014/main" id="{FAE499CA-FE97-EA54-A31B-134C96DD840D}"/>
              </a:ext>
            </a:extLst>
          </p:cNvPr>
          <p:cNvSpPr>
            <a:spLocks noGrp="1"/>
          </p:cNvSpPr>
          <p:nvPr>
            <p:ph type="sldNum" sz="quarter" idx="12"/>
          </p:nvPr>
        </p:nvSpPr>
        <p:spPr/>
        <p:txBody>
          <a:bodyPr/>
          <a:lstStyle/>
          <a:p>
            <a:fld id="{8F4AEF5D-7FAC-4949-84D2-DA5A9BB3D225}" type="slidenum">
              <a:rPr lang="fi-FI" sz="4400" smtClean="0">
                <a:solidFill>
                  <a:srgbClr val="FF0000"/>
                </a:solidFill>
              </a:rPr>
              <a:t>16</a:t>
            </a:fld>
            <a:endParaRPr lang="fi-FI" dirty="0">
              <a:solidFill>
                <a:srgbClr val="FF0000"/>
              </a:solidFill>
            </a:endParaRPr>
          </a:p>
        </p:txBody>
      </p:sp>
    </p:spTree>
    <p:extLst>
      <p:ext uri="{BB962C8B-B14F-4D97-AF65-F5344CB8AC3E}">
        <p14:creationId xmlns:p14="http://schemas.microsoft.com/office/powerpoint/2010/main" val="2405145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2" descr="Kuva, joka sisältää kohteen pöytä&#10;&#10;Kuvaus luotu automaattisesti">
            <a:extLst>
              <a:ext uri="{FF2B5EF4-FFF2-40B4-BE49-F238E27FC236}">
                <a16:creationId xmlns:a16="http://schemas.microsoft.com/office/drawing/2014/main" id="{71F1A082-26FA-4367-9B56-E765762891FB}"/>
              </a:ext>
            </a:extLst>
          </p:cNvPr>
          <p:cNvPicPr>
            <a:picLocks noChangeAspect="1"/>
          </p:cNvPicPr>
          <p:nvPr/>
        </p:nvPicPr>
        <p:blipFill>
          <a:blip r:embed="rId2"/>
          <a:stretch>
            <a:fillRect/>
          </a:stretch>
        </p:blipFill>
        <p:spPr>
          <a:xfrm>
            <a:off x="2665860" y="1684278"/>
            <a:ext cx="8950711" cy="5027806"/>
          </a:xfrm>
          <a:prstGeom prst="rect">
            <a:avLst/>
          </a:prstGeom>
        </p:spPr>
      </p:pic>
      <p:sp>
        <p:nvSpPr>
          <p:cNvPr id="3" name="Tekstiruutu 2">
            <a:extLst>
              <a:ext uri="{FF2B5EF4-FFF2-40B4-BE49-F238E27FC236}">
                <a16:creationId xmlns:a16="http://schemas.microsoft.com/office/drawing/2014/main" id="{260D0C76-7D23-40A4-8E79-790482CB92F5}"/>
              </a:ext>
            </a:extLst>
          </p:cNvPr>
          <p:cNvSpPr txBox="1"/>
          <p:nvPr/>
        </p:nvSpPr>
        <p:spPr>
          <a:xfrm>
            <a:off x="872973" y="175674"/>
            <a:ext cx="9555899" cy="14157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3200" dirty="0"/>
              <a:t>Oman kansion ja asiakirjan luominen </a:t>
            </a:r>
            <a:r>
              <a:rPr lang="fi-FI" sz="3200" dirty="0" err="1"/>
              <a:t>OneDrvieen</a:t>
            </a:r>
            <a:r>
              <a:rPr lang="fi-FI" sz="3200" dirty="0"/>
              <a:t>:</a:t>
            </a:r>
          </a:p>
          <a:p>
            <a:pPr marL="342900" indent="-342900">
              <a:buAutoNum type="arabicPeriod"/>
            </a:pPr>
            <a:r>
              <a:rPr lang="fi-FI" dirty="0">
                <a:cs typeface="Calibri"/>
              </a:rPr>
              <a:t>Paina UUSI </a:t>
            </a:r>
          </a:p>
          <a:p>
            <a:pPr marL="342900" indent="-342900">
              <a:buAutoNum type="arabicPeriod"/>
            </a:pPr>
            <a:r>
              <a:rPr lang="fi-FI" dirty="0">
                <a:cs typeface="Calibri"/>
              </a:rPr>
              <a:t>Valitse kansio (sininen nuoli 1). Nimeä se esim. Vuosi 2022/voimistelu tms..</a:t>
            </a:r>
          </a:p>
          <a:p>
            <a:r>
              <a:rPr lang="fi-FI" dirty="0">
                <a:cs typeface="Calibri"/>
              </a:rPr>
              <a:t>2. Luo kansioosi Uusi Word asiakirja (sinen nuoli 2). </a:t>
            </a:r>
          </a:p>
        </p:txBody>
      </p:sp>
      <p:sp>
        <p:nvSpPr>
          <p:cNvPr id="4" name="Nuoli: Oikea 3">
            <a:extLst>
              <a:ext uri="{FF2B5EF4-FFF2-40B4-BE49-F238E27FC236}">
                <a16:creationId xmlns:a16="http://schemas.microsoft.com/office/drawing/2014/main" id="{7FFD31B5-EABC-4287-A77E-CFDE127565E8}"/>
              </a:ext>
            </a:extLst>
          </p:cNvPr>
          <p:cNvSpPr/>
          <p:nvPr/>
        </p:nvSpPr>
        <p:spPr>
          <a:xfrm flipH="1">
            <a:off x="4490934" y="2449922"/>
            <a:ext cx="1124415" cy="483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Tekstiruutu 4">
            <a:extLst>
              <a:ext uri="{FF2B5EF4-FFF2-40B4-BE49-F238E27FC236}">
                <a16:creationId xmlns:a16="http://schemas.microsoft.com/office/drawing/2014/main" id="{34CD1495-A492-47E4-94F0-AFB1271381A6}"/>
              </a:ext>
            </a:extLst>
          </p:cNvPr>
          <p:cNvSpPr txBox="1"/>
          <p:nvPr/>
        </p:nvSpPr>
        <p:spPr>
          <a:xfrm>
            <a:off x="4852385" y="2504293"/>
            <a:ext cx="38285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cs typeface="Calibri"/>
              </a:rPr>
              <a:t>2.</a:t>
            </a:r>
          </a:p>
        </p:txBody>
      </p:sp>
      <p:sp>
        <p:nvSpPr>
          <p:cNvPr id="6" name="Nuoli: Oikea 5">
            <a:extLst>
              <a:ext uri="{FF2B5EF4-FFF2-40B4-BE49-F238E27FC236}">
                <a16:creationId xmlns:a16="http://schemas.microsoft.com/office/drawing/2014/main" id="{E7CA8B21-BC12-45DC-B0BD-1C3D25C2BB7E}"/>
              </a:ext>
            </a:extLst>
          </p:cNvPr>
          <p:cNvSpPr/>
          <p:nvPr/>
        </p:nvSpPr>
        <p:spPr>
          <a:xfrm>
            <a:off x="2897662" y="2270404"/>
            <a:ext cx="975731" cy="4832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38E5405B-DB11-4E57-A6BD-60951BFA4261}"/>
              </a:ext>
            </a:extLst>
          </p:cNvPr>
          <p:cNvSpPr txBox="1"/>
          <p:nvPr/>
        </p:nvSpPr>
        <p:spPr>
          <a:xfrm>
            <a:off x="3302092" y="2328260"/>
            <a:ext cx="5594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cs typeface="Calibri"/>
              </a:rPr>
              <a:t>1.</a:t>
            </a:r>
          </a:p>
        </p:txBody>
      </p:sp>
      <p:pic>
        <p:nvPicPr>
          <p:cNvPr id="11" name="Kuva 11" descr="Kuva, joka sisältää kohteen teksti&#10;&#10;Kuvaus luotu automaattisesti">
            <a:extLst>
              <a:ext uri="{FF2B5EF4-FFF2-40B4-BE49-F238E27FC236}">
                <a16:creationId xmlns:a16="http://schemas.microsoft.com/office/drawing/2014/main" id="{0958F0BF-9255-4197-954D-9F6D1E5F8C63}"/>
              </a:ext>
            </a:extLst>
          </p:cNvPr>
          <p:cNvPicPr>
            <a:picLocks noChangeAspect="1"/>
          </p:cNvPicPr>
          <p:nvPr/>
        </p:nvPicPr>
        <p:blipFill>
          <a:blip r:embed="rId3"/>
          <a:stretch>
            <a:fillRect/>
          </a:stretch>
        </p:blipFill>
        <p:spPr>
          <a:xfrm>
            <a:off x="5650923" y="2302453"/>
            <a:ext cx="5237018" cy="2945822"/>
          </a:xfrm>
          <a:prstGeom prst="rect">
            <a:avLst/>
          </a:prstGeom>
        </p:spPr>
      </p:pic>
      <p:sp>
        <p:nvSpPr>
          <p:cNvPr id="12" name="Nuoli: Vasen 11">
            <a:extLst>
              <a:ext uri="{FF2B5EF4-FFF2-40B4-BE49-F238E27FC236}">
                <a16:creationId xmlns:a16="http://schemas.microsoft.com/office/drawing/2014/main" id="{E4D735A2-FA6F-4AF4-AF46-55113BD604CE}"/>
              </a:ext>
            </a:extLst>
          </p:cNvPr>
          <p:cNvSpPr/>
          <p:nvPr/>
        </p:nvSpPr>
        <p:spPr>
          <a:xfrm flipH="1">
            <a:off x="5745341" y="2701774"/>
            <a:ext cx="597476" cy="34636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9" name="Kuva 9">
            <a:extLst>
              <a:ext uri="{FF2B5EF4-FFF2-40B4-BE49-F238E27FC236}">
                <a16:creationId xmlns:a16="http://schemas.microsoft.com/office/drawing/2014/main" id="{1E326DC4-8564-4C9F-8CEE-D30E341C3E8A}"/>
              </a:ext>
            </a:extLst>
          </p:cNvPr>
          <p:cNvPicPr>
            <a:picLocks noChangeAspect="1"/>
          </p:cNvPicPr>
          <p:nvPr/>
        </p:nvPicPr>
        <p:blipFill>
          <a:blip r:embed="rId4"/>
          <a:stretch>
            <a:fillRect/>
          </a:stretch>
        </p:blipFill>
        <p:spPr>
          <a:xfrm>
            <a:off x="7141215" y="3363406"/>
            <a:ext cx="2670547" cy="1488982"/>
          </a:xfrm>
          <a:prstGeom prst="rect">
            <a:avLst/>
          </a:prstGeom>
        </p:spPr>
      </p:pic>
      <p:sp>
        <p:nvSpPr>
          <p:cNvPr id="7" name="Dian numeron paikkamerkki 6">
            <a:extLst>
              <a:ext uri="{FF2B5EF4-FFF2-40B4-BE49-F238E27FC236}">
                <a16:creationId xmlns:a16="http://schemas.microsoft.com/office/drawing/2014/main" id="{40DA2E14-8963-3D23-19E0-2559C9048F8F}"/>
              </a:ext>
            </a:extLst>
          </p:cNvPr>
          <p:cNvSpPr>
            <a:spLocks noGrp="1"/>
          </p:cNvSpPr>
          <p:nvPr>
            <p:ph type="sldNum" sz="quarter" idx="12"/>
          </p:nvPr>
        </p:nvSpPr>
        <p:spPr/>
        <p:txBody>
          <a:bodyPr/>
          <a:lstStyle/>
          <a:p>
            <a:fld id="{8F4AEF5D-7FAC-4949-84D2-DA5A9BB3D225}" type="slidenum">
              <a:rPr lang="fi-FI" sz="4400" smtClean="0">
                <a:solidFill>
                  <a:srgbClr val="FF0000"/>
                </a:solidFill>
              </a:rPr>
              <a:t>17</a:t>
            </a:fld>
            <a:endParaRPr lang="fi-FI" dirty="0">
              <a:solidFill>
                <a:srgbClr val="FF0000"/>
              </a:solidFill>
            </a:endParaRPr>
          </a:p>
        </p:txBody>
      </p:sp>
    </p:spTree>
    <p:extLst>
      <p:ext uri="{BB962C8B-B14F-4D97-AF65-F5344CB8AC3E}">
        <p14:creationId xmlns:p14="http://schemas.microsoft.com/office/powerpoint/2010/main" val="2928935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2">
            <a:extLst>
              <a:ext uri="{FF2B5EF4-FFF2-40B4-BE49-F238E27FC236}">
                <a16:creationId xmlns:a16="http://schemas.microsoft.com/office/drawing/2014/main" id="{BC251417-C0BB-44A6-BED9-B0A1CD057BAE}"/>
              </a:ext>
            </a:extLst>
          </p:cNvPr>
          <p:cNvPicPr>
            <a:picLocks noChangeAspect="1"/>
          </p:cNvPicPr>
          <p:nvPr/>
        </p:nvPicPr>
        <p:blipFill>
          <a:blip r:embed="rId2"/>
          <a:stretch>
            <a:fillRect/>
          </a:stretch>
        </p:blipFill>
        <p:spPr>
          <a:xfrm>
            <a:off x="3404840" y="201252"/>
            <a:ext cx="8653345" cy="6313150"/>
          </a:xfrm>
          <a:prstGeom prst="rect">
            <a:avLst/>
          </a:prstGeom>
        </p:spPr>
      </p:pic>
      <p:sp>
        <p:nvSpPr>
          <p:cNvPr id="3" name="Tekstiruutu 2">
            <a:extLst>
              <a:ext uri="{FF2B5EF4-FFF2-40B4-BE49-F238E27FC236}">
                <a16:creationId xmlns:a16="http://schemas.microsoft.com/office/drawing/2014/main" id="{2F80FC24-AB2A-4F85-9F89-401FD92E02DF}"/>
              </a:ext>
            </a:extLst>
          </p:cNvPr>
          <p:cNvSpPr txBox="1"/>
          <p:nvPr/>
        </p:nvSpPr>
        <p:spPr>
          <a:xfrm>
            <a:off x="6443547" y="1787912"/>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Sinulle aukeaa Word tiedosto, johon voit kirjoittaa asioita. </a:t>
            </a:r>
          </a:p>
          <a:p>
            <a:endParaRPr lang="fi-FI">
              <a:cs typeface="Calibri"/>
            </a:endParaRPr>
          </a:p>
          <a:p>
            <a:r>
              <a:rPr lang="fi-FI">
                <a:cs typeface="Calibri"/>
              </a:rPr>
              <a:t>Asiakirja tallentuu automaattisesti koko ajan OneDriveen.</a:t>
            </a:r>
          </a:p>
        </p:txBody>
      </p:sp>
      <p:sp>
        <p:nvSpPr>
          <p:cNvPr id="4" name="Tekstiruutu 3">
            <a:extLst>
              <a:ext uri="{FF2B5EF4-FFF2-40B4-BE49-F238E27FC236}">
                <a16:creationId xmlns:a16="http://schemas.microsoft.com/office/drawing/2014/main" id="{73DB6E0A-FD60-4622-B6A2-7D5D5A3DFE87}"/>
              </a:ext>
            </a:extLst>
          </p:cNvPr>
          <p:cNvSpPr txBox="1"/>
          <p:nvPr/>
        </p:nvSpPr>
        <p:spPr>
          <a:xfrm>
            <a:off x="146592" y="871422"/>
            <a:ext cx="2743200"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1. Muuta Asiakirjan nimi, painamalla yläpalkista kerran asiakirjan päältä.</a:t>
            </a:r>
          </a:p>
          <a:p>
            <a:endParaRPr lang="fi-FI" dirty="0">
              <a:cs typeface="Calibri"/>
            </a:endParaRPr>
          </a:p>
          <a:p>
            <a:endParaRPr lang="fi-FI" dirty="0">
              <a:cs typeface="Calibri"/>
            </a:endParaRPr>
          </a:p>
          <a:p>
            <a:r>
              <a:rPr lang="fi-FI" dirty="0">
                <a:cs typeface="Calibri"/>
              </a:rPr>
              <a:t> Nimeä haluamallasi nimellä.</a:t>
            </a:r>
          </a:p>
          <a:p>
            <a:endParaRPr lang="fi-FI" dirty="0">
              <a:cs typeface="Calibri"/>
            </a:endParaRPr>
          </a:p>
          <a:p>
            <a:endParaRPr lang="fi-FI" dirty="0">
              <a:cs typeface="Calibri"/>
            </a:endParaRPr>
          </a:p>
          <a:p>
            <a:endParaRPr lang="fi-FI" dirty="0">
              <a:cs typeface="Calibri"/>
            </a:endParaRPr>
          </a:p>
          <a:p>
            <a:endParaRPr lang="fi-FI" dirty="0">
              <a:cs typeface="Calibri"/>
            </a:endParaRPr>
          </a:p>
          <a:p>
            <a:endParaRPr lang="fi-FI" dirty="0">
              <a:cs typeface="Calibri"/>
            </a:endParaRPr>
          </a:p>
          <a:p>
            <a:endParaRPr lang="fi-FI" dirty="0">
              <a:cs typeface="Calibri"/>
            </a:endParaRPr>
          </a:p>
        </p:txBody>
      </p:sp>
      <p:sp>
        <p:nvSpPr>
          <p:cNvPr id="5" name="Nuoli: Ylös 4">
            <a:extLst>
              <a:ext uri="{FF2B5EF4-FFF2-40B4-BE49-F238E27FC236}">
                <a16:creationId xmlns:a16="http://schemas.microsoft.com/office/drawing/2014/main" id="{185F09D0-8A77-406E-80CC-9165DE56D9F9}"/>
              </a:ext>
            </a:extLst>
          </p:cNvPr>
          <p:cNvSpPr/>
          <p:nvPr/>
        </p:nvSpPr>
        <p:spPr>
          <a:xfrm rot="5400000">
            <a:off x="3063555" y="158959"/>
            <a:ext cx="483219" cy="120804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0000"/>
              </a:solidFill>
            </a:endParaRPr>
          </a:p>
        </p:txBody>
      </p:sp>
      <p:pic>
        <p:nvPicPr>
          <p:cNvPr id="6" name="Kuva 6" descr="Kuva, joka sisältää kohteen teksti&#10;&#10;Kuvaus luotu automaattisesti">
            <a:extLst>
              <a:ext uri="{FF2B5EF4-FFF2-40B4-BE49-F238E27FC236}">
                <a16:creationId xmlns:a16="http://schemas.microsoft.com/office/drawing/2014/main" id="{6B824550-19D2-4530-B34D-7C09999B61CC}"/>
              </a:ext>
            </a:extLst>
          </p:cNvPr>
          <p:cNvPicPr>
            <a:picLocks noChangeAspect="1"/>
          </p:cNvPicPr>
          <p:nvPr/>
        </p:nvPicPr>
        <p:blipFill>
          <a:blip r:embed="rId3"/>
          <a:stretch>
            <a:fillRect/>
          </a:stretch>
        </p:blipFill>
        <p:spPr>
          <a:xfrm>
            <a:off x="2884449" y="1043255"/>
            <a:ext cx="2743200" cy="3080222"/>
          </a:xfrm>
          <a:prstGeom prst="rect">
            <a:avLst/>
          </a:prstGeom>
        </p:spPr>
      </p:pic>
      <p:sp>
        <p:nvSpPr>
          <p:cNvPr id="8" name="Nuoli: Ylös 7">
            <a:extLst>
              <a:ext uri="{FF2B5EF4-FFF2-40B4-BE49-F238E27FC236}">
                <a16:creationId xmlns:a16="http://schemas.microsoft.com/office/drawing/2014/main" id="{6B4BB9F7-7A54-4A06-AE01-77A3F3E2FFB1}"/>
              </a:ext>
            </a:extLst>
          </p:cNvPr>
          <p:cNvSpPr/>
          <p:nvPr/>
        </p:nvSpPr>
        <p:spPr>
          <a:xfrm rot="5400000">
            <a:off x="2151257" y="1590697"/>
            <a:ext cx="483219" cy="1208048"/>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rgbClr val="FF0000"/>
              </a:solidFill>
            </a:endParaRPr>
          </a:p>
        </p:txBody>
      </p:sp>
      <p:sp>
        <p:nvSpPr>
          <p:cNvPr id="9" name="Tekstiruutu 8">
            <a:extLst>
              <a:ext uri="{FF2B5EF4-FFF2-40B4-BE49-F238E27FC236}">
                <a16:creationId xmlns:a16="http://schemas.microsoft.com/office/drawing/2014/main" id="{C22C56D5-C046-404D-9281-EA609BA4DC7B}"/>
              </a:ext>
            </a:extLst>
          </p:cNvPr>
          <p:cNvSpPr txBox="1"/>
          <p:nvPr/>
        </p:nvSpPr>
        <p:spPr>
          <a:xfrm>
            <a:off x="441790" y="4236534"/>
            <a:ext cx="11295798" cy="203132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Kuvien/ tekstin kopioiminen netistä kaksi vaihtoehtoa:</a:t>
            </a:r>
          </a:p>
          <a:p>
            <a:r>
              <a:rPr lang="fi-FI" dirty="0">
                <a:cs typeface="Calibri"/>
              </a:rPr>
              <a:t>1. Maalaa teksti (eli paina hiiren vasen näppäin pohjaan ja liikuta hiirtä, teksti muuttaa väriä) tai vie hiiri kuvan päälle. Paina hiiren oikeaa näppäintä ja paina kopioi. Mene Wordiin paina hiiren oikeaa näppäintä, paina liitä.</a:t>
            </a:r>
          </a:p>
          <a:p>
            <a:endParaRPr lang="fi-FI" dirty="0">
              <a:cs typeface="Calibri"/>
            </a:endParaRPr>
          </a:p>
          <a:p>
            <a:r>
              <a:rPr lang="fi-FI" dirty="0">
                <a:cs typeface="Calibri"/>
              </a:rPr>
              <a:t>2. Pikanäppäinten käyttö: maalaa teksti/vie hiiri kuvan päälle. Paina Ctrl ja C (kopioi), mene Wordiin, paina Ctrl ja V. (Paina näppäimet yhtä aikaa pohjaan.)</a:t>
            </a:r>
          </a:p>
          <a:p>
            <a:r>
              <a:rPr lang="fi-FI" dirty="0">
                <a:cs typeface="Calibri"/>
              </a:rPr>
              <a:t>Muita pikanäppäimiä: </a:t>
            </a:r>
            <a:r>
              <a:rPr lang="fi-FI" dirty="0" err="1">
                <a:cs typeface="Calibri"/>
              </a:rPr>
              <a:t>Crtl</a:t>
            </a:r>
            <a:r>
              <a:rPr lang="fi-FI" dirty="0">
                <a:cs typeface="Calibri"/>
              </a:rPr>
              <a:t> ja A valitsee kaiken tekstin asiakirjasta. Ctrl ja X leikkaa tekstin.</a:t>
            </a:r>
          </a:p>
        </p:txBody>
      </p:sp>
      <p:sp>
        <p:nvSpPr>
          <p:cNvPr id="7" name="Tekstiruutu 6">
            <a:extLst>
              <a:ext uri="{FF2B5EF4-FFF2-40B4-BE49-F238E27FC236}">
                <a16:creationId xmlns:a16="http://schemas.microsoft.com/office/drawing/2014/main" id="{0308671C-9271-A1C3-730A-DA65AB401870}"/>
              </a:ext>
            </a:extLst>
          </p:cNvPr>
          <p:cNvSpPr txBox="1"/>
          <p:nvPr/>
        </p:nvSpPr>
        <p:spPr>
          <a:xfrm>
            <a:off x="287676" y="201252"/>
            <a:ext cx="2044558" cy="769441"/>
          </a:xfrm>
          <a:prstGeom prst="rect">
            <a:avLst/>
          </a:prstGeom>
          <a:noFill/>
        </p:spPr>
        <p:txBody>
          <a:bodyPr wrap="square" rtlCol="0">
            <a:spAutoFit/>
          </a:bodyPr>
          <a:lstStyle/>
          <a:p>
            <a:r>
              <a:rPr lang="fi-FI" sz="4400" dirty="0"/>
              <a:t>WORD</a:t>
            </a:r>
          </a:p>
        </p:txBody>
      </p:sp>
      <p:sp>
        <p:nvSpPr>
          <p:cNvPr id="10" name="Dian numeron paikkamerkki 9">
            <a:extLst>
              <a:ext uri="{FF2B5EF4-FFF2-40B4-BE49-F238E27FC236}">
                <a16:creationId xmlns:a16="http://schemas.microsoft.com/office/drawing/2014/main" id="{AB826E57-531F-C26E-4E29-922B3D273CF6}"/>
              </a:ext>
            </a:extLst>
          </p:cNvPr>
          <p:cNvSpPr>
            <a:spLocks noGrp="1"/>
          </p:cNvSpPr>
          <p:nvPr>
            <p:ph type="sldNum" sz="quarter" idx="12"/>
          </p:nvPr>
        </p:nvSpPr>
        <p:spPr/>
        <p:txBody>
          <a:bodyPr/>
          <a:lstStyle/>
          <a:p>
            <a:fld id="{8F4AEF5D-7FAC-4949-84D2-DA5A9BB3D225}" type="slidenum">
              <a:rPr lang="fi-FI" sz="4400" smtClean="0">
                <a:solidFill>
                  <a:srgbClr val="FF0000"/>
                </a:solidFill>
              </a:rPr>
              <a:t>18</a:t>
            </a:fld>
            <a:endParaRPr lang="fi-FI" dirty="0">
              <a:solidFill>
                <a:srgbClr val="FF0000"/>
              </a:solidFill>
            </a:endParaRPr>
          </a:p>
        </p:txBody>
      </p:sp>
    </p:spTree>
    <p:extLst>
      <p:ext uri="{BB962C8B-B14F-4D97-AF65-F5344CB8AC3E}">
        <p14:creationId xmlns:p14="http://schemas.microsoft.com/office/powerpoint/2010/main" val="32064850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2">
            <a:extLst>
              <a:ext uri="{FF2B5EF4-FFF2-40B4-BE49-F238E27FC236}">
                <a16:creationId xmlns:a16="http://schemas.microsoft.com/office/drawing/2014/main" id="{876B8AFE-81C3-4034-8EA1-CD09CB65A44F}"/>
              </a:ext>
            </a:extLst>
          </p:cNvPr>
          <p:cNvPicPr>
            <a:picLocks noChangeAspect="1"/>
          </p:cNvPicPr>
          <p:nvPr/>
        </p:nvPicPr>
        <p:blipFill>
          <a:blip r:embed="rId2"/>
          <a:stretch>
            <a:fillRect/>
          </a:stretch>
        </p:blipFill>
        <p:spPr>
          <a:xfrm>
            <a:off x="217449" y="129061"/>
            <a:ext cx="7250151" cy="4072268"/>
          </a:xfrm>
          <a:prstGeom prst="rect">
            <a:avLst/>
          </a:prstGeom>
        </p:spPr>
      </p:pic>
      <p:sp>
        <p:nvSpPr>
          <p:cNvPr id="3" name="Nuoli: Vasen 2">
            <a:extLst>
              <a:ext uri="{FF2B5EF4-FFF2-40B4-BE49-F238E27FC236}">
                <a16:creationId xmlns:a16="http://schemas.microsoft.com/office/drawing/2014/main" id="{D8354406-4B9D-4E6C-8E84-0A3401C9DFB2}"/>
              </a:ext>
            </a:extLst>
          </p:cNvPr>
          <p:cNvSpPr/>
          <p:nvPr/>
        </p:nvSpPr>
        <p:spPr>
          <a:xfrm rot="20400000">
            <a:off x="1871136" y="854220"/>
            <a:ext cx="975731" cy="4832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316DD4EF-8CB2-4157-BEA3-D77EE9CAD613}"/>
              </a:ext>
            </a:extLst>
          </p:cNvPr>
          <p:cNvSpPr txBox="1"/>
          <p:nvPr/>
        </p:nvSpPr>
        <p:spPr>
          <a:xfrm>
            <a:off x="3045910" y="722738"/>
            <a:ext cx="3514492"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t>Työsi löytyy nyt täältä kansiosta.</a:t>
            </a:r>
          </a:p>
        </p:txBody>
      </p:sp>
      <p:pic>
        <p:nvPicPr>
          <p:cNvPr id="6" name="Kuva 6" descr="Kuva, joka sisältää kohteen teksti&#10;&#10;Kuvaus luotu automaattisesti">
            <a:extLst>
              <a:ext uri="{FF2B5EF4-FFF2-40B4-BE49-F238E27FC236}">
                <a16:creationId xmlns:a16="http://schemas.microsoft.com/office/drawing/2014/main" id="{B0DCB9B9-94FA-465D-AF70-25159D7DFEEF}"/>
              </a:ext>
            </a:extLst>
          </p:cNvPr>
          <p:cNvPicPr>
            <a:picLocks noChangeAspect="1"/>
          </p:cNvPicPr>
          <p:nvPr/>
        </p:nvPicPr>
        <p:blipFill>
          <a:blip r:embed="rId3"/>
          <a:stretch>
            <a:fillRect/>
          </a:stretch>
        </p:blipFill>
        <p:spPr>
          <a:xfrm>
            <a:off x="5068229" y="1839719"/>
            <a:ext cx="6599663" cy="3708245"/>
          </a:xfrm>
          <a:prstGeom prst="rect">
            <a:avLst/>
          </a:prstGeom>
        </p:spPr>
      </p:pic>
      <p:sp>
        <p:nvSpPr>
          <p:cNvPr id="7" name="Nuoli: Ylös 6">
            <a:extLst>
              <a:ext uri="{FF2B5EF4-FFF2-40B4-BE49-F238E27FC236}">
                <a16:creationId xmlns:a16="http://schemas.microsoft.com/office/drawing/2014/main" id="{260FEB96-F14B-44B4-93AF-0C945A37AD83}"/>
              </a:ext>
            </a:extLst>
          </p:cNvPr>
          <p:cNvSpPr/>
          <p:nvPr/>
        </p:nvSpPr>
        <p:spPr>
          <a:xfrm rot="540000">
            <a:off x="5631821" y="2671470"/>
            <a:ext cx="483219" cy="1105828"/>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CCCDE35C-287E-443E-ABC3-09A1118A5DC4}"/>
              </a:ext>
            </a:extLst>
          </p:cNvPr>
          <p:cNvSpPr txBox="1"/>
          <p:nvPr/>
        </p:nvSpPr>
        <p:spPr>
          <a:xfrm>
            <a:off x="6002145" y="3344437"/>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t>Painamalla ylhäältä Omat tiedostot, pääset takaisin etusivulle.</a:t>
            </a:r>
          </a:p>
          <a:p>
            <a:endParaRPr lang="fi-FI">
              <a:cs typeface="Calibri"/>
            </a:endParaRPr>
          </a:p>
          <a:p>
            <a:r>
              <a:rPr lang="fi-FI">
                <a:cs typeface="Calibri"/>
              </a:rPr>
              <a:t>Painamalla asiakirjasi nimeä, aukeaa tekemäsi Word tiedosto.</a:t>
            </a:r>
          </a:p>
        </p:txBody>
      </p:sp>
      <p:sp>
        <p:nvSpPr>
          <p:cNvPr id="5" name="Dian numeron paikkamerkki 4">
            <a:extLst>
              <a:ext uri="{FF2B5EF4-FFF2-40B4-BE49-F238E27FC236}">
                <a16:creationId xmlns:a16="http://schemas.microsoft.com/office/drawing/2014/main" id="{355C1508-F4B7-559F-E519-BC4BFE71E57F}"/>
              </a:ext>
            </a:extLst>
          </p:cNvPr>
          <p:cNvSpPr>
            <a:spLocks noGrp="1"/>
          </p:cNvSpPr>
          <p:nvPr>
            <p:ph type="sldNum" sz="quarter" idx="12"/>
          </p:nvPr>
        </p:nvSpPr>
        <p:spPr/>
        <p:txBody>
          <a:bodyPr/>
          <a:lstStyle/>
          <a:p>
            <a:fld id="{8F4AEF5D-7FAC-4949-84D2-DA5A9BB3D225}" type="slidenum">
              <a:rPr lang="fi-FI" sz="4400" smtClean="0">
                <a:solidFill>
                  <a:srgbClr val="FF0000"/>
                </a:solidFill>
              </a:rPr>
              <a:t>19</a:t>
            </a:fld>
            <a:endParaRPr lang="fi-FI" dirty="0">
              <a:solidFill>
                <a:srgbClr val="FF0000"/>
              </a:solidFill>
            </a:endParaRPr>
          </a:p>
        </p:txBody>
      </p:sp>
    </p:spTree>
    <p:extLst>
      <p:ext uri="{BB962C8B-B14F-4D97-AF65-F5344CB8AC3E}">
        <p14:creationId xmlns:p14="http://schemas.microsoft.com/office/powerpoint/2010/main" val="186882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0F2AD081-7BCA-ABF4-E0C1-7C79518A4327}"/>
              </a:ext>
            </a:extLst>
          </p:cNvPr>
          <p:cNvSpPr>
            <a:spLocks noGrp="1"/>
          </p:cNvSpPr>
          <p:nvPr>
            <p:ph type="sldNum" sz="quarter" idx="12"/>
          </p:nvPr>
        </p:nvSpPr>
        <p:spPr/>
        <p:txBody>
          <a:bodyPr/>
          <a:lstStyle/>
          <a:p>
            <a:fld id="{8F4AEF5D-7FAC-4949-84D2-DA5A9BB3D225}" type="slidenum">
              <a:rPr lang="fi-FI" smtClean="0"/>
              <a:t>2</a:t>
            </a:fld>
            <a:endParaRPr lang="fi-FI"/>
          </a:p>
        </p:txBody>
      </p:sp>
      <p:graphicFrame>
        <p:nvGraphicFramePr>
          <p:cNvPr id="5" name="Taulukko 5">
            <a:extLst>
              <a:ext uri="{FF2B5EF4-FFF2-40B4-BE49-F238E27FC236}">
                <a16:creationId xmlns:a16="http://schemas.microsoft.com/office/drawing/2014/main" id="{68BE8417-4ED9-70AE-1F57-FCE1D24B3B14}"/>
              </a:ext>
            </a:extLst>
          </p:cNvPr>
          <p:cNvGraphicFramePr>
            <a:graphicFrameLocks noGrp="1"/>
          </p:cNvGraphicFramePr>
          <p:nvPr>
            <p:extLst>
              <p:ext uri="{D42A27DB-BD31-4B8C-83A1-F6EECF244321}">
                <p14:modId xmlns:p14="http://schemas.microsoft.com/office/powerpoint/2010/main" val="3941751290"/>
              </p:ext>
            </p:extLst>
          </p:nvPr>
        </p:nvGraphicFramePr>
        <p:xfrm>
          <a:off x="617482" y="-39414"/>
          <a:ext cx="10760516" cy="6949440"/>
        </p:xfrm>
        <a:graphic>
          <a:graphicData uri="http://schemas.openxmlformats.org/drawingml/2006/table">
            <a:tbl>
              <a:tblPr firstRow="1" bandRow="1">
                <a:tableStyleId>{5C22544A-7EE6-4342-B048-85BDC9FD1C3A}</a:tableStyleId>
              </a:tblPr>
              <a:tblGrid>
                <a:gridCol w="1330377">
                  <a:extLst>
                    <a:ext uri="{9D8B030D-6E8A-4147-A177-3AD203B41FA5}">
                      <a16:colId xmlns:a16="http://schemas.microsoft.com/office/drawing/2014/main" val="1571566348"/>
                    </a:ext>
                  </a:extLst>
                </a:gridCol>
                <a:gridCol w="9430139">
                  <a:extLst>
                    <a:ext uri="{9D8B030D-6E8A-4147-A177-3AD203B41FA5}">
                      <a16:colId xmlns:a16="http://schemas.microsoft.com/office/drawing/2014/main" val="3484892693"/>
                    </a:ext>
                  </a:extLst>
                </a:gridCol>
              </a:tblGrid>
              <a:tr h="296212">
                <a:tc>
                  <a:txBody>
                    <a:bodyPr/>
                    <a:lstStyle/>
                    <a:p>
                      <a:r>
                        <a:rPr lang="fi-FI" dirty="0"/>
                        <a:t>Dianumero</a:t>
                      </a:r>
                    </a:p>
                  </a:txBody>
                  <a:tcPr/>
                </a:tc>
                <a:tc>
                  <a:txBody>
                    <a:bodyPr/>
                    <a:lstStyle/>
                    <a:p>
                      <a:r>
                        <a:rPr lang="fi-FI" dirty="0"/>
                        <a:t>Sisältö</a:t>
                      </a:r>
                    </a:p>
                  </a:txBody>
                  <a:tcPr/>
                </a:tc>
                <a:extLst>
                  <a:ext uri="{0D108BD9-81ED-4DB2-BD59-A6C34878D82A}">
                    <a16:rowId xmlns:a16="http://schemas.microsoft.com/office/drawing/2014/main" val="2147266496"/>
                  </a:ext>
                </a:extLst>
              </a:tr>
              <a:tr h="296212">
                <a:tc>
                  <a:txBody>
                    <a:bodyPr/>
                    <a:lstStyle/>
                    <a:p>
                      <a:r>
                        <a:rPr lang="fi-FI" dirty="0"/>
                        <a:t>3-4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Tutustuminen Office 365 toimintoihin</a:t>
                      </a:r>
                    </a:p>
                  </a:txBody>
                  <a:tcPr/>
                </a:tc>
                <a:extLst>
                  <a:ext uri="{0D108BD9-81ED-4DB2-BD59-A6C34878D82A}">
                    <a16:rowId xmlns:a16="http://schemas.microsoft.com/office/drawing/2014/main" val="1558457819"/>
                  </a:ext>
                </a:extLst>
              </a:tr>
              <a:tr h="296212">
                <a:tc>
                  <a:txBody>
                    <a:bodyPr/>
                    <a:lstStyle/>
                    <a:p>
                      <a:r>
                        <a:rPr lang="fi-FI" dirty="0"/>
                        <a:t>5</a:t>
                      </a:r>
                    </a:p>
                  </a:txBody>
                  <a:tcPr/>
                </a:tc>
                <a:tc>
                  <a:txBody>
                    <a:bodyPr/>
                    <a:lstStyle/>
                    <a:p>
                      <a:r>
                        <a:rPr lang="fi-FI" dirty="0"/>
                        <a:t>Sähköpostin asetukset (mm. edelleen lähetys)</a:t>
                      </a:r>
                    </a:p>
                  </a:txBody>
                  <a:tcPr/>
                </a:tc>
                <a:extLst>
                  <a:ext uri="{0D108BD9-81ED-4DB2-BD59-A6C34878D82A}">
                    <a16:rowId xmlns:a16="http://schemas.microsoft.com/office/drawing/2014/main" val="2783389290"/>
                  </a:ext>
                </a:extLst>
              </a:tr>
              <a:tr h="296212">
                <a:tc>
                  <a:txBody>
                    <a:bodyPr/>
                    <a:lstStyle/>
                    <a:p>
                      <a:r>
                        <a:rPr lang="fi-FI" dirty="0"/>
                        <a:t>6</a:t>
                      </a:r>
                    </a:p>
                  </a:txBody>
                  <a:tcPr/>
                </a:tc>
                <a:tc>
                  <a:txBody>
                    <a:bodyPr/>
                    <a:lstStyle/>
                    <a:p>
                      <a:r>
                        <a:rPr lang="fi-FI" dirty="0"/>
                        <a:t>Tilan varaaminen ja kalenterikutsun tekeminen</a:t>
                      </a:r>
                    </a:p>
                  </a:txBody>
                  <a:tcPr/>
                </a:tc>
                <a:extLst>
                  <a:ext uri="{0D108BD9-81ED-4DB2-BD59-A6C34878D82A}">
                    <a16:rowId xmlns:a16="http://schemas.microsoft.com/office/drawing/2014/main" val="612365696"/>
                  </a:ext>
                </a:extLst>
              </a:tr>
              <a:tr h="296212">
                <a:tc>
                  <a:txBody>
                    <a:bodyPr/>
                    <a:lstStyle/>
                    <a:p>
                      <a:r>
                        <a:rPr lang="fi-FI" dirty="0"/>
                        <a:t>7-8</a:t>
                      </a:r>
                    </a:p>
                  </a:txBody>
                  <a:tcPr/>
                </a:tc>
                <a:tc>
                  <a:txBody>
                    <a:bodyPr/>
                    <a:lstStyle/>
                    <a:p>
                      <a:r>
                        <a:rPr lang="fi-FI" dirty="0"/>
                        <a:t>Toistuva tilavaraus ja varauksen muokkaaminen</a:t>
                      </a:r>
                    </a:p>
                  </a:txBody>
                  <a:tcPr/>
                </a:tc>
                <a:extLst>
                  <a:ext uri="{0D108BD9-81ED-4DB2-BD59-A6C34878D82A}">
                    <a16:rowId xmlns:a16="http://schemas.microsoft.com/office/drawing/2014/main" val="1974097233"/>
                  </a:ext>
                </a:extLst>
              </a:tr>
              <a:tr h="296212">
                <a:tc>
                  <a:txBody>
                    <a:bodyPr/>
                    <a:lstStyle/>
                    <a:p>
                      <a:r>
                        <a:rPr lang="fi-FI" dirty="0"/>
                        <a:t>9 </a:t>
                      </a:r>
                    </a:p>
                  </a:txBody>
                  <a:tcPr/>
                </a:tc>
                <a:tc>
                  <a:txBody>
                    <a:bodyPr/>
                    <a:lstStyle/>
                    <a:p>
                      <a:r>
                        <a:rPr lang="fi-FI" dirty="0"/>
                        <a:t>Kalenterikutsuihin ilmoittautuminen</a:t>
                      </a:r>
                    </a:p>
                  </a:txBody>
                  <a:tcPr/>
                </a:tc>
                <a:extLst>
                  <a:ext uri="{0D108BD9-81ED-4DB2-BD59-A6C34878D82A}">
                    <a16:rowId xmlns:a16="http://schemas.microsoft.com/office/drawing/2014/main" val="101836070"/>
                  </a:ext>
                </a:extLst>
              </a:tr>
              <a:tr h="296212">
                <a:tc>
                  <a:txBody>
                    <a:bodyPr/>
                    <a:lstStyle/>
                    <a:p>
                      <a:r>
                        <a:rPr lang="fi-FI" dirty="0"/>
                        <a:t>10-11</a:t>
                      </a:r>
                    </a:p>
                  </a:txBody>
                  <a:tcPr/>
                </a:tc>
                <a:tc>
                  <a:txBody>
                    <a:bodyPr/>
                    <a:lstStyle/>
                    <a:p>
                      <a:r>
                        <a:rPr lang="fi-FI" dirty="0"/>
                        <a:t>Neuvottelutilojen lisääminen omaan kalenteriin (näkyy varatut tilat ja ajat)</a:t>
                      </a:r>
                    </a:p>
                  </a:txBody>
                  <a:tcPr/>
                </a:tc>
                <a:extLst>
                  <a:ext uri="{0D108BD9-81ED-4DB2-BD59-A6C34878D82A}">
                    <a16:rowId xmlns:a16="http://schemas.microsoft.com/office/drawing/2014/main" val="1389865822"/>
                  </a:ext>
                </a:extLst>
              </a:tr>
              <a:tr h="296212">
                <a:tc>
                  <a:txBody>
                    <a:bodyPr/>
                    <a:lstStyle/>
                    <a:p>
                      <a:r>
                        <a:rPr lang="fi-FI" dirty="0"/>
                        <a:t>12-13</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TEAMS toiminnot</a:t>
                      </a:r>
                    </a:p>
                  </a:txBody>
                  <a:tcPr/>
                </a:tc>
                <a:extLst>
                  <a:ext uri="{0D108BD9-81ED-4DB2-BD59-A6C34878D82A}">
                    <a16:rowId xmlns:a16="http://schemas.microsoft.com/office/drawing/2014/main" val="4137031565"/>
                  </a:ext>
                </a:extLst>
              </a:tr>
              <a:tr h="296212">
                <a:tc>
                  <a:txBody>
                    <a:bodyPr/>
                    <a:lstStyle/>
                    <a:p>
                      <a:r>
                        <a:rPr lang="fi-FI" dirty="0"/>
                        <a:t>14</a:t>
                      </a:r>
                    </a:p>
                  </a:txBody>
                  <a:tcPr/>
                </a:tc>
                <a:tc>
                  <a:txBody>
                    <a:bodyPr/>
                    <a:lstStyle/>
                    <a:p>
                      <a:r>
                        <a:rPr lang="fi-FI" dirty="0"/>
                        <a:t>Palaverimuistion tekeminen </a:t>
                      </a:r>
                      <a:r>
                        <a:rPr lang="fi-FI" dirty="0" err="1"/>
                        <a:t>TEAMSissä</a:t>
                      </a:r>
                      <a:endParaRPr lang="fi-FI" dirty="0"/>
                    </a:p>
                  </a:txBody>
                  <a:tcPr/>
                </a:tc>
                <a:extLst>
                  <a:ext uri="{0D108BD9-81ED-4DB2-BD59-A6C34878D82A}">
                    <a16:rowId xmlns:a16="http://schemas.microsoft.com/office/drawing/2014/main" val="1180321301"/>
                  </a:ext>
                </a:extLst>
              </a:tr>
              <a:tr h="296212">
                <a:tc>
                  <a:txBody>
                    <a:bodyPr/>
                    <a:lstStyle/>
                    <a:p>
                      <a:r>
                        <a:rPr lang="fi-FI" dirty="0"/>
                        <a:t>15</a:t>
                      </a:r>
                    </a:p>
                  </a:txBody>
                  <a:tcPr/>
                </a:tc>
                <a:tc>
                  <a:txBody>
                    <a:bodyPr/>
                    <a:lstStyle/>
                    <a:p>
                      <a:r>
                        <a:rPr lang="fi-FI" dirty="0"/>
                        <a:t>OneDriven synkronointi </a:t>
                      </a:r>
                      <a:r>
                        <a:rPr lang="fi-FI" dirty="0" err="1"/>
                        <a:t>TEAMSissä</a:t>
                      </a:r>
                      <a:endParaRPr lang="fi-FI" dirty="0"/>
                    </a:p>
                  </a:txBody>
                  <a:tcPr/>
                </a:tc>
                <a:extLst>
                  <a:ext uri="{0D108BD9-81ED-4DB2-BD59-A6C34878D82A}">
                    <a16:rowId xmlns:a16="http://schemas.microsoft.com/office/drawing/2014/main" val="1121815965"/>
                  </a:ext>
                </a:extLst>
              </a:tr>
              <a:tr h="296212">
                <a:tc>
                  <a:txBody>
                    <a:bodyPr/>
                    <a:lstStyle/>
                    <a:p>
                      <a:r>
                        <a:rPr lang="fi-FI" dirty="0"/>
                        <a:t>16 </a:t>
                      </a:r>
                    </a:p>
                  </a:txBody>
                  <a:tcPr/>
                </a:tc>
                <a:tc>
                  <a:txBody>
                    <a:bodyPr/>
                    <a:lstStyle/>
                    <a:p>
                      <a:r>
                        <a:rPr lang="fi-FI" dirty="0"/>
                        <a:t>One </a:t>
                      </a:r>
                      <a:r>
                        <a:rPr lang="fi-FI" dirty="0" err="1"/>
                        <a:t>Drive</a:t>
                      </a:r>
                      <a:endParaRPr lang="fi-FI" dirty="0"/>
                    </a:p>
                  </a:txBody>
                  <a:tcPr/>
                </a:tc>
                <a:extLst>
                  <a:ext uri="{0D108BD9-81ED-4DB2-BD59-A6C34878D82A}">
                    <a16:rowId xmlns:a16="http://schemas.microsoft.com/office/drawing/2014/main" val="3662810401"/>
                  </a:ext>
                </a:extLst>
              </a:tr>
              <a:tr h="296212">
                <a:tc>
                  <a:txBody>
                    <a:bodyPr/>
                    <a:lstStyle/>
                    <a:p>
                      <a:r>
                        <a:rPr lang="fi-FI" dirty="0"/>
                        <a:t>17-19</a:t>
                      </a:r>
                    </a:p>
                  </a:txBody>
                  <a:tcPr/>
                </a:tc>
                <a:tc>
                  <a:txBody>
                    <a:bodyPr/>
                    <a:lstStyle/>
                    <a:p>
                      <a:r>
                        <a:rPr lang="fi-FI" dirty="0"/>
                        <a:t>Kansion ja asiakirjan luominen OneDriveen (asiakirjan nimeäminen, pikanäppäimet)</a:t>
                      </a:r>
                    </a:p>
                  </a:txBody>
                  <a:tcPr/>
                </a:tc>
                <a:extLst>
                  <a:ext uri="{0D108BD9-81ED-4DB2-BD59-A6C34878D82A}">
                    <a16:rowId xmlns:a16="http://schemas.microsoft.com/office/drawing/2014/main" val="1760741535"/>
                  </a:ext>
                </a:extLst>
              </a:tr>
              <a:tr h="296212">
                <a:tc>
                  <a:txBody>
                    <a:bodyPr/>
                    <a:lstStyle/>
                    <a:p>
                      <a:r>
                        <a:rPr lang="fi-FI" dirty="0"/>
                        <a:t>20</a:t>
                      </a:r>
                    </a:p>
                  </a:txBody>
                  <a:tcPr/>
                </a:tc>
                <a:tc>
                  <a:txBody>
                    <a:bodyPr/>
                    <a:lstStyle/>
                    <a:p>
                      <a:r>
                        <a:rPr lang="fi-FI" dirty="0"/>
                        <a:t>Materiaalin poistaminen ja jakaminen </a:t>
                      </a:r>
                      <a:r>
                        <a:rPr lang="fi-FI" dirty="0" err="1"/>
                        <a:t>OneDrivessa</a:t>
                      </a:r>
                      <a:endParaRPr lang="fi-FI" dirty="0"/>
                    </a:p>
                  </a:txBody>
                  <a:tcPr/>
                </a:tc>
                <a:extLst>
                  <a:ext uri="{0D108BD9-81ED-4DB2-BD59-A6C34878D82A}">
                    <a16:rowId xmlns:a16="http://schemas.microsoft.com/office/drawing/2014/main" val="4090433465"/>
                  </a:ext>
                </a:extLst>
              </a:tr>
              <a:tr h="296212">
                <a:tc>
                  <a:txBody>
                    <a:bodyPr/>
                    <a:lstStyle/>
                    <a:p>
                      <a:r>
                        <a:rPr lang="fi-FI" dirty="0"/>
                        <a:t>21-25</a:t>
                      </a:r>
                    </a:p>
                  </a:txBody>
                  <a:tcPr/>
                </a:tc>
                <a:tc>
                  <a:txBody>
                    <a:bodyPr/>
                    <a:lstStyle/>
                    <a:p>
                      <a:r>
                        <a:rPr lang="fi-FI" dirty="0"/>
                        <a:t>Tiedostojen siirtäminen OneDriveen (tikulta, </a:t>
                      </a:r>
                      <a:r>
                        <a:rPr lang="fi-FI" dirty="0" err="1"/>
                        <a:t>sodankylä-OneDrivesta</a:t>
                      </a:r>
                      <a:r>
                        <a:rPr lang="fi-FI" dirty="0"/>
                        <a:t> sekä ZIP-tiedoston purku)</a:t>
                      </a:r>
                    </a:p>
                  </a:txBody>
                  <a:tcPr/>
                </a:tc>
                <a:extLst>
                  <a:ext uri="{0D108BD9-81ED-4DB2-BD59-A6C34878D82A}">
                    <a16:rowId xmlns:a16="http://schemas.microsoft.com/office/drawing/2014/main" val="4065771049"/>
                  </a:ext>
                </a:extLst>
              </a:tr>
              <a:tr h="296212">
                <a:tc>
                  <a:txBody>
                    <a:bodyPr/>
                    <a:lstStyle/>
                    <a:p>
                      <a:r>
                        <a:rPr lang="fi-FI" dirty="0"/>
                        <a:t>26-28</a:t>
                      </a:r>
                    </a:p>
                  </a:txBody>
                  <a:tcPr/>
                </a:tc>
                <a:tc>
                  <a:txBody>
                    <a:bodyPr/>
                    <a:lstStyle/>
                    <a:p>
                      <a:r>
                        <a:rPr lang="fi-FI" dirty="0"/>
                        <a:t>Wilma (viestien </a:t>
                      </a:r>
                      <a:r>
                        <a:rPr lang="fi-FI" dirty="0" err="1"/>
                        <a:t>lukeminenja</a:t>
                      </a:r>
                      <a:r>
                        <a:rPr lang="fi-FI" dirty="0"/>
                        <a:t> kirjoittaminen)</a:t>
                      </a:r>
                    </a:p>
                  </a:txBody>
                  <a:tcPr/>
                </a:tc>
                <a:extLst>
                  <a:ext uri="{0D108BD9-81ED-4DB2-BD59-A6C34878D82A}">
                    <a16:rowId xmlns:a16="http://schemas.microsoft.com/office/drawing/2014/main" val="3879869867"/>
                  </a:ext>
                </a:extLst>
              </a:tr>
              <a:tr h="296212">
                <a:tc>
                  <a:txBody>
                    <a:bodyPr/>
                    <a:lstStyle/>
                    <a:p>
                      <a:r>
                        <a:rPr lang="fi-FI" dirty="0"/>
                        <a:t>29</a:t>
                      </a:r>
                    </a:p>
                  </a:txBody>
                  <a:tcPr/>
                </a:tc>
                <a:tc>
                  <a:txBody>
                    <a:bodyPr/>
                    <a:lstStyle/>
                    <a:p>
                      <a:r>
                        <a:rPr lang="fi-FI" dirty="0"/>
                        <a:t>Granlund </a:t>
                      </a:r>
                      <a:r>
                        <a:rPr lang="fi-FI" dirty="0" err="1"/>
                        <a:t>Manager</a:t>
                      </a:r>
                      <a:r>
                        <a:rPr lang="fi-FI" dirty="0"/>
                        <a:t> Wilmassa</a:t>
                      </a:r>
                    </a:p>
                  </a:txBody>
                  <a:tcPr/>
                </a:tc>
                <a:extLst>
                  <a:ext uri="{0D108BD9-81ED-4DB2-BD59-A6C34878D82A}">
                    <a16:rowId xmlns:a16="http://schemas.microsoft.com/office/drawing/2014/main" val="1229721189"/>
                  </a:ext>
                </a:extLst>
              </a:tr>
              <a:tr h="296212">
                <a:tc>
                  <a:txBody>
                    <a:bodyPr/>
                    <a:lstStyle/>
                    <a:p>
                      <a:r>
                        <a:rPr lang="fi-FI" dirty="0"/>
                        <a:t>30</a:t>
                      </a:r>
                    </a:p>
                  </a:txBody>
                  <a:tcPr/>
                </a:tc>
                <a:tc>
                  <a:txBody>
                    <a:bodyPr/>
                    <a:lstStyle/>
                    <a:p>
                      <a:r>
                        <a:rPr lang="fi-FI" dirty="0"/>
                        <a:t>Oppimissuunnitelmien tekeminen/lukeminen Wilmassa</a:t>
                      </a:r>
                    </a:p>
                  </a:txBody>
                  <a:tcPr/>
                </a:tc>
                <a:extLst>
                  <a:ext uri="{0D108BD9-81ED-4DB2-BD59-A6C34878D82A}">
                    <a16:rowId xmlns:a16="http://schemas.microsoft.com/office/drawing/2014/main" val="406264464"/>
                  </a:ext>
                </a:extLst>
              </a:tr>
              <a:tr h="296212">
                <a:tc>
                  <a:txBody>
                    <a:bodyPr/>
                    <a:lstStyle/>
                    <a:p>
                      <a:r>
                        <a:rPr lang="fi-FI" dirty="0"/>
                        <a:t>31-33</a:t>
                      </a:r>
                    </a:p>
                  </a:txBody>
                  <a:tcPr/>
                </a:tc>
                <a:tc>
                  <a:txBody>
                    <a:bodyPr/>
                    <a:lstStyle/>
                    <a:p>
                      <a:r>
                        <a:rPr lang="fi-FI" dirty="0"/>
                        <a:t>Keskusteluaikojen laittaminen </a:t>
                      </a:r>
                      <a:r>
                        <a:rPr lang="fi-FI" dirty="0" err="1"/>
                        <a:t>WIlmassa</a:t>
                      </a:r>
                      <a:endParaRPr lang="fi-FI" dirty="0"/>
                    </a:p>
                  </a:txBody>
                  <a:tcPr/>
                </a:tc>
                <a:extLst>
                  <a:ext uri="{0D108BD9-81ED-4DB2-BD59-A6C34878D82A}">
                    <a16:rowId xmlns:a16="http://schemas.microsoft.com/office/drawing/2014/main" val="143151016"/>
                  </a:ext>
                </a:extLst>
              </a:tr>
              <a:tr h="296212">
                <a:tc>
                  <a:txBody>
                    <a:bodyPr/>
                    <a:lstStyle/>
                    <a:p>
                      <a:pPr lvl="0">
                        <a:buNone/>
                      </a:pPr>
                      <a:r>
                        <a:rPr lang="fi-FI"/>
                        <a:t>34</a:t>
                      </a:r>
                      <a:endParaRPr lang="fi-FI" dirty="0"/>
                    </a:p>
                  </a:txBody>
                  <a:tcPr/>
                </a:tc>
                <a:tc>
                  <a:txBody>
                    <a:bodyPr/>
                    <a:lstStyle/>
                    <a:p>
                      <a:pPr lvl="0">
                        <a:buNone/>
                      </a:pPr>
                      <a:r>
                        <a:rPr lang="fi-FI"/>
                        <a:t>Koneen yhdistäminen luokan näyttöön.</a:t>
                      </a:r>
                      <a:endParaRPr lang="fi-FI" dirty="0"/>
                    </a:p>
                  </a:txBody>
                  <a:tcPr/>
                </a:tc>
                <a:extLst>
                  <a:ext uri="{0D108BD9-81ED-4DB2-BD59-A6C34878D82A}">
                    <a16:rowId xmlns:a16="http://schemas.microsoft.com/office/drawing/2014/main" val="4155808648"/>
                  </a:ext>
                </a:extLst>
              </a:tr>
            </a:tbl>
          </a:graphicData>
        </a:graphic>
      </p:graphicFrame>
    </p:spTree>
    <p:extLst>
      <p:ext uri="{BB962C8B-B14F-4D97-AF65-F5344CB8AC3E}">
        <p14:creationId xmlns:p14="http://schemas.microsoft.com/office/powerpoint/2010/main" val="2136729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110C4530-FBA2-4ACD-8EFE-7164BA6CEF4A}"/>
              </a:ext>
            </a:extLst>
          </p:cNvPr>
          <p:cNvSpPr txBox="1"/>
          <p:nvPr/>
        </p:nvSpPr>
        <p:spPr>
          <a:xfrm>
            <a:off x="276690" y="183763"/>
            <a:ext cx="1156195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Painamalla 3 pistettä työn perässä, </a:t>
            </a:r>
            <a:r>
              <a:rPr lang="fi-FI" dirty="0">
                <a:solidFill>
                  <a:srgbClr val="0070C0"/>
                </a:solidFill>
                <a:cs typeface="Calibri"/>
              </a:rPr>
              <a:t>pääset poistamaan työn/kansion </a:t>
            </a:r>
            <a:r>
              <a:rPr lang="fi-FI" dirty="0">
                <a:cs typeface="Calibri"/>
              </a:rPr>
              <a:t>jne. Sen kautta pääset myös </a:t>
            </a:r>
            <a:r>
              <a:rPr lang="fi-FI" dirty="0">
                <a:solidFill>
                  <a:schemeClr val="accent2">
                    <a:lumMod val="75000"/>
                  </a:schemeClr>
                </a:solidFill>
                <a:cs typeface="Calibri"/>
              </a:rPr>
              <a:t>jakamaan sen vaikka </a:t>
            </a:r>
            <a:r>
              <a:rPr lang="fi-FI" dirty="0" err="1">
                <a:solidFill>
                  <a:schemeClr val="accent2">
                    <a:lumMod val="75000"/>
                  </a:schemeClr>
                </a:solidFill>
                <a:cs typeface="Calibri"/>
              </a:rPr>
              <a:t>TEAMSiin</a:t>
            </a:r>
            <a:r>
              <a:rPr lang="fi-FI" dirty="0">
                <a:cs typeface="Calibri"/>
              </a:rPr>
              <a:t> tai </a:t>
            </a:r>
            <a:r>
              <a:rPr lang="fi-FI" dirty="0">
                <a:solidFill>
                  <a:srgbClr val="00B050"/>
                </a:solidFill>
                <a:cs typeface="Calibri"/>
              </a:rPr>
              <a:t>antamaan toiselle siihen käyttöoikeuden</a:t>
            </a:r>
            <a:r>
              <a:rPr lang="fi-FI" dirty="0">
                <a:cs typeface="Calibri"/>
              </a:rPr>
              <a:t>. </a:t>
            </a:r>
          </a:p>
        </p:txBody>
      </p:sp>
      <p:pic>
        <p:nvPicPr>
          <p:cNvPr id="6" name="Kuva 6" descr="Kuva, joka sisältää kohteen teksti&#10;&#10;Kuvaus luotu automaattisesti">
            <a:extLst>
              <a:ext uri="{FF2B5EF4-FFF2-40B4-BE49-F238E27FC236}">
                <a16:creationId xmlns:a16="http://schemas.microsoft.com/office/drawing/2014/main" id="{2B8644C6-E122-41EB-8ADD-391B4BAC8865}"/>
              </a:ext>
            </a:extLst>
          </p:cNvPr>
          <p:cNvPicPr>
            <a:picLocks noChangeAspect="1"/>
          </p:cNvPicPr>
          <p:nvPr/>
        </p:nvPicPr>
        <p:blipFill>
          <a:blip r:embed="rId2"/>
          <a:stretch>
            <a:fillRect/>
          </a:stretch>
        </p:blipFill>
        <p:spPr>
          <a:xfrm>
            <a:off x="988743" y="956915"/>
            <a:ext cx="10121589" cy="5678292"/>
          </a:xfrm>
          <a:prstGeom prst="rect">
            <a:avLst/>
          </a:prstGeom>
        </p:spPr>
      </p:pic>
      <p:sp>
        <p:nvSpPr>
          <p:cNvPr id="9" name="Tekstiruutu 8">
            <a:extLst>
              <a:ext uri="{FF2B5EF4-FFF2-40B4-BE49-F238E27FC236}">
                <a16:creationId xmlns:a16="http://schemas.microsoft.com/office/drawing/2014/main" id="{6E2C08FC-87E0-4F41-9B1F-B509E93CA6ED}"/>
              </a:ext>
            </a:extLst>
          </p:cNvPr>
          <p:cNvSpPr txBox="1"/>
          <p:nvPr/>
        </p:nvSpPr>
        <p:spPr>
          <a:xfrm>
            <a:off x="2260149" y="3423212"/>
            <a:ext cx="1925655" cy="1323439"/>
          </a:xfrm>
          <a:prstGeom prst="rect">
            <a:avLst/>
          </a:prstGeom>
          <a:solidFill>
            <a:schemeClr val="accent1">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dirty="0">
                <a:cs typeface="Calibri"/>
              </a:rPr>
              <a:t>Poistaa valitun asiakirjan. </a:t>
            </a:r>
            <a:r>
              <a:rPr lang="fi-FI" sz="1600" dirty="0" err="1">
                <a:cs typeface="Calibri"/>
              </a:rPr>
              <a:t>Valtsemalla</a:t>
            </a:r>
            <a:r>
              <a:rPr lang="fi-FI" sz="1600" dirty="0">
                <a:cs typeface="Calibri"/>
              </a:rPr>
              <a:t> poista, asiakirja/ kansio poistuu.</a:t>
            </a:r>
          </a:p>
        </p:txBody>
      </p:sp>
      <p:sp>
        <p:nvSpPr>
          <p:cNvPr id="10" name="Nuoli: Vasen 9">
            <a:extLst>
              <a:ext uri="{FF2B5EF4-FFF2-40B4-BE49-F238E27FC236}">
                <a16:creationId xmlns:a16="http://schemas.microsoft.com/office/drawing/2014/main" id="{C3F5CB15-6E4E-4184-AFB1-226E57C89F76}"/>
              </a:ext>
            </a:extLst>
          </p:cNvPr>
          <p:cNvSpPr/>
          <p:nvPr/>
        </p:nvSpPr>
        <p:spPr>
          <a:xfrm>
            <a:off x="4639194" y="2925326"/>
            <a:ext cx="604024" cy="167268"/>
          </a:xfrm>
          <a:prstGeom prst="lef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fi-FI">
              <a:solidFill>
                <a:srgbClr val="00B050"/>
              </a:solidFill>
              <a:cs typeface="Calibri"/>
            </a:endParaRPr>
          </a:p>
        </p:txBody>
      </p:sp>
      <p:sp>
        <p:nvSpPr>
          <p:cNvPr id="11" name="Tekstiruutu 10">
            <a:extLst>
              <a:ext uri="{FF2B5EF4-FFF2-40B4-BE49-F238E27FC236}">
                <a16:creationId xmlns:a16="http://schemas.microsoft.com/office/drawing/2014/main" id="{64BC8A2F-8C23-48C3-BAF8-9DC9F8961608}"/>
              </a:ext>
            </a:extLst>
          </p:cNvPr>
          <p:cNvSpPr txBox="1"/>
          <p:nvPr/>
        </p:nvSpPr>
        <p:spPr>
          <a:xfrm>
            <a:off x="5361278" y="2719504"/>
            <a:ext cx="2629035" cy="584775"/>
          </a:xfrm>
          <a:prstGeom prst="rect">
            <a:avLst/>
          </a:prstGeom>
          <a:solidFill>
            <a:schemeClr val="accent6">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dirty="0"/>
              <a:t>Voit jakaa käyttöoikeuden valitsemillesi henkilöille.</a:t>
            </a:r>
            <a:endParaRPr lang="fi-FI" sz="1600" dirty="0">
              <a:cs typeface="Calibri"/>
            </a:endParaRPr>
          </a:p>
        </p:txBody>
      </p:sp>
      <p:sp>
        <p:nvSpPr>
          <p:cNvPr id="12" name="Nuoli: Vasen 11">
            <a:extLst>
              <a:ext uri="{FF2B5EF4-FFF2-40B4-BE49-F238E27FC236}">
                <a16:creationId xmlns:a16="http://schemas.microsoft.com/office/drawing/2014/main" id="{E00E57F2-F8A6-4F9C-BCA1-C8A9614B56C0}"/>
              </a:ext>
            </a:extLst>
          </p:cNvPr>
          <p:cNvSpPr/>
          <p:nvPr/>
        </p:nvSpPr>
        <p:spPr>
          <a:xfrm>
            <a:off x="5027163" y="4056710"/>
            <a:ext cx="429576" cy="185854"/>
          </a:xfrm>
          <a:prstGeom prst="lef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a:extLst>
              <a:ext uri="{FF2B5EF4-FFF2-40B4-BE49-F238E27FC236}">
                <a16:creationId xmlns:a16="http://schemas.microsoft.com/office/drawing/2014/main" id="{A9572DFA-D795-4923-BC63-1B4A036519E5}"/>
              </a:ext>
            </a:extLst>
          </p:cNvPr>
          <p:cNvSpPr txBox="1"/>
          <p:nvPr/>
        </p:nvSpPr>
        <p:spPr>
          <a:xfrm>
            <a:off x="5243218" y="3767254"/>
            <a:ext cx="2317309" cy="2308324"/>
          </a:xfrm>
          <a:prstGeom prst="rect">
            <a:avLst/>
          </a:prstGeom>
          <a:solidFill>
            <a:schemeClr val="accent2">
              <a:lumMod val="60000"/>
              <a:lumOff val="4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1600" dirty="0"/>
              <a:t>Voit jakaa tiedoston esim. Päiväkodin </a:t>
            </a:r>
            <a:r>
              <a:rPr lang="fi-FI" sz="1600" dirty="0" err="1"/>
              <a:t>TEAMSiin</a:t>
            </a:r>
            <a:r>
              <a:rPr lang="fi-FI" sz="1600" dirty="0"/>
              <a:t>. </a:t>
            </a:r>
            <a:endParaRPr lang="fi-FI" dirty="0"/>
          </a:p>
          <a:p>
            <a:r>
              <a:rPr lang="fi-FI" sz="1600" dirty="0"/>
              <a:t>1. Paina kopioi kohteeseen</a:t>
            </a:r>
            <a:endParaRPr lang="fi-FI" dirty="0"/>
          </a:p>
          <a:p>
            <a:r>
              <a:rPr lang="fi-FI" sz="1600" dirty="0"/>
              <a:t>2. Valitse tiimi, mihin haluat tiedoston jakaa. </a:t>
            </a:r>
            <a:endParaRPr lang="fi-FI" dirty="0">
              <a:cs typeface="Calibri"/>
            </a:endParaRPr>
          </a:p>
          <a:p>
            <a:r>
              <a:rPr lang="fi-FI" sz="1600" dirty="0">
                <a:cs typeface="Calibri"/>
              </a:rPr>
              <a:t>3. Valitse kansio, mihin haluat jakaa. </a:t>
            </a:r>
          </a:p>
          <a:p>
            <a:r>
              <a:rPr lang="fi-FI" sz="1600" dirty="0">
                <a:cs typeface="Calibri"/>
              </a:rPr>
              <a:t>4. Paina SIIRRÄ TÄNNE.</a:t>
            </a:r>
            <a:endParaRPr lang="fi-FI" dirty="0"/>
          </a:p>
        </p:txBody>
      </p:sp>
      <p:sp>
        <p:nvSpPr>
          <p:cNvPr id="14" name="Nuoli: Oikea 13">
            <a:extLst>
              <a:ext uri="{FF2B5EF4-FFF2-40B4-BE49-F238E27FC236}">
                <a16:creationId xmlns:a16="http://schemas.microsoft.com/office/drawing/2014/main" id="{9C690A19-5480-4849-8426-45782CCE8A34}"/>
              </a:ext>
            </a:extLst>
          </p:cNvPr>
          <p:cNvSpPr/>
          <p:nvPr/>
        </p:nvSpPr>
        <p:spPr>
          <a:xfrm>
            <a:off x="7598914" y="2716241"/>
            <a:ext cx="892097" cy="37170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2" name="Kuva 22">
            <a:extLst>
              <a:ext uri="{FF2B5EF4-FFF2-40B4-BE49-F238E27FC236}">
                <a16:creationId xmlns:a16="http://schemas.microsoft.com/office/drawing/2014/main" id="{1FD608A9-A840-45D5-A460-0F86DCDCC999}"/>
              </a:ext>
            </a:extLst>
          </p:cNvPr>
          <p:cNvPicPr>
            <a:picLocks noChangeAspect="1"/>
          </p:cNvPicPr>
          <p:nvPr/>
        </p:nvPicPr>
        <p:blipFill>
          <a:blip r:embed="rId3"/>
          <a:stretch>
            <a:fillRect/>
          </a:stretch>
        </p:blipFill>
        <p:spPr>
          <a:xfrm>
            <a:off x="8636620" y="590891"/>
            <a:ext cx="2743200" cy="2572461"/>
          </a:xfrm>
          <a:prstGeom prst="rect">
            <a:avLst/>
          </a:prstGeom>
        </p:spPr>
      </p:pic>
      <p:sp>
        <p:nvSpPr>
          <p:cNvPr id="23" name="Tekstiruutu 22">
            <a:extLst>
              <a:ext uri="{FF2B5EF4-FFF2-40B4-BE49-F238E27FC236}">
                <a16:creationId xmlns:a16="http://schemas.microsoft.com/office/drawing/2014/main" id="{25EDFFF8-849F-4EB2-B878-67873A95C7D0}"/>
              </a:ext>
            </a:extLst>
          </p:cNvPr>
          <p:cNvSpPr txBox="1"/>
          <p:nvPr/>
        </p:nvSpPr>
        <p:spPr>
          <a:xfrm>
            <a:off x="5630238" y="1200149"/>
            <a:ext cx="3005917" cy="1475925"/>
          </a:xfrm>
          <a:prstGeom prst="rect">
            <a:avLst/>
          </a:prstGeom>
          <a:solidFill>
            <a:schemeClr val="accent6">
              <a:lumMod val="40000"/>
              <a:lumOff val="6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Valitse henkilöt ja paina lähetä. Henkilöt saavat sähköpostiin linkin, jonka kautta pääsevät käyttämään tiedostoasi.</a:t>
            </a:r>
          </a:p>
        </p:txBody>
      </p:sp>
      <p:pic>
        <p:nvPicPr>
          <p:cNvPr id="2" name="Kuva 2" descr="Kuva, joka sisältää kohteen teksti&#10;&#10;Kuvaus luotu automaattisesti">
            <a:extLst>
              <a:ext uri="{FF2B5EF4-FFF2-40B4-BE49-F238E27FC236}">
                <a16:creationId xmlns:a16="http://schemas.microsoft.com/office/drawing/2014/main" id="{9411DB12-1B1A-4830-987F-34D1517449D7}"/>
              </a:ext>
            </a:extLst>
          </p:cNvPr>
          <p:cNvPicPr>
            <a:picLocks noChangeAspect="1"/>
          </p:cNvPicPr>
          <p:nvPr/>
        </p:nvPicPr>
        <p:blipFill>
          <a:blip r:embed="rId4"/>
          <a:stretch>
            <a:fillRect/>
          </a:stretch>
        </p:blipFill>
        <p:spPr>
          <a:xfrm>
            <a:off x="7491310" y="3181350"/>
            <a:ext cx="1824674" cy="3257550"/>
          </a:xfrm>
          <a:prstGeom prst="rect">
            <a:avLst/>
          </a:prstGeom>
        </p:spPr>
      </p:pic>
      <p:sp>
        <p:nvSpPr>
          <p:cNvPr id="3" name="Nuoli: Oikea 2">
            <a:extLst>
              <a:ext uri="{FF2B5EF4-FFF2-40B4-BE49-F238E27FC236}">
                <a16:creationId xmlns:a16="http://schemas.microsoft.com/office/drawing/2014/main" id="{93803767-8EB8-45F1-B854-A9ECA9179EB0}"/>
              </a:ext>
            </a:extLst>
          </p:cNvPr>
          <p:cNvSpPr/>
          <p:nvPr/>
        </p:nvSpPr>
        <p:spPr>
          <a:xfrm>
            <a:off x="7373249" y="4840570"/>
            <a:ext cx="233796" cy="181841"/>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Kuva 7" descr="Kuva, joka sisältää kohteen teksti&#10;&#10;Kuvaus luotu automaattisesti">
            <a:extLst>
              <a:ext uri="{FF2B5EF4-FFF2-40B4-BE49-F238E27FC236}">
                <a16:creationId xmlns:a16="http://schemas.microsoft.com/office/drawing/2014/main" id="{6EEED85D-3D3B-453D-A23C-E3EA011C22EC}"/>
              </a:ext>
            </a:extLst>
          </p:cNvPr>
          <p:cNvPicPr>
            <a:picLocks noChangeAspect="1"/>
          </p:cNvPicPr>
          <p:nvPr/>
        </p:nvPicPr>
        <p:blipFill>
          <a:blip r:embed="rId5"/>
          <a:stretch>
            <a:fillRect/>
          </a:stretch>
        </p:blipFill>
        <p:spPr>
          <a:xfrm>
            <a:off x="9243580" y="3485283"/>
            <a:ext cx="2138796" cy="1982932"/>
          </a:xfrm>
          <a:prstGeom prst="rect">
            <a:avLst/>
          </a:prstGeom>
        </p:spPr>
      </p:pic>
      <p:sp>
        <p:nvSpPr>
          <p:cNvPr id="15" name="Nuoli: Oikea 14">
            <a:extLst>
              <a:ext uri="{FF2B5EF4-FFF2-40B4-BE49-F238E27FC236}">
                <a16:creationId xmlns:a16="http://schemas.microsoft.com/office/drawing/2014/main" id="{CDD9567C-3C28-4CEE-BB0C-78B6F234D02B}"/>
              </a:ext>
            </a:extLst>
          </p:cNvPr>
          <p:cNvSpPr/>
          <p:nvPr/>
        </p:nvSpPr>
        <p:spPr>
          <a:xfrm>
            <a:off x="8715408" y="4866546"/>
            <a:ext cx="406978" cy="155864"/>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6" name="Kuva 16" descr="Kuva, joka sisältää kohteen teksti&#10;&#10;Kuvaus luotu automaattisesti">
            <a:extLst>
              <a:ext uri="{FF2B5EF4-FFF2-40B4-BE49-F238E27FC236}">
                <a16:creationId xmlns:a16="http://schemas.microsoft.com/office/drawing/2014/main" id="{3483FDD0-C12E-4A91-97F4-213F9181D3D5}"/>
              </a:ext>
            </a:extLst>
          </p:cNvPr>
          <p:cNvPicPr>
            <a:picLocks noChangeAspect="1"/>
          </p:cNvPicPr>
          <p:nvPr/>
        </p:nvPicPr>
        <p:blipFill>
          <a:blip r:embed="rId6"/>
          <a:stretch>
            <a:fillRect/>
          </a:stretch>
        </p:blipFill>
        <p:spPr>
          <a:xfrm>
            <a:off x="10309513" y="5386741"/>
            <a:ext cx="1444337" cy="1288632"/>
          </a:xfrm>
          <a:prstGeom prst="rect">
            <a:avLst/>
          </a:prstGeom>
        </p:spPr>
      </p:pic>
      <p:sp>
        <p:nvSpPr>
          <p:cNvPr id="19" name="Nuoli: Oikea 18">
            <a:extLst>
              <a:ext uri="{FF2B5EF4-FFF2-40B4-BE49-F238E27FC236}">
                <a16:creationId xmlns:a16="http://schemas.microsoft.com/office/drawing/2014/main" id="{EC86B7AB-E9F5-414C-A4B5-9A115AE847C0}"/>
              </a:ext>
            </a:extLst>
          </p:cNvPr>
          <p:cNvSpPr/>
          <p:nvPr/>
        </p:nvSpPr>
        <p:spPr>
          <a:xfrm rot="2520000">
            <a:off x="10018085" y="5401432"/>
            <a:ext cx="251114" cy="207818"/>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Kuva 17" descr="Kuva, joka sisältää kohteen teksti&#10;&#10;Kuvaus luotu automaattisesti">
            <a:extLst>
              <a:ext uri="{FF2B5EF4-FFF2-40B4-BE49-F238E27FC236}">
                <a16:creationId xmlns:a16="http://schemas.microsoft.com/office/drawing/2014/main" id="{2F104CDE-5208-4A6A-85E9-8CC570FE8331}"/>
              </a:ext>
            </a:extLst>
          </p:cNvPr>
          <p:cNvPicPr>
            <a:picLocks noChangeAspect="1"/>
          </p:cNvPicPr>
          <p:nvPr/>
        </p:nvPicPr>
        <p:blipFill>
          <a:blip r:embed="rId7"/>
          <a:stretch>
            <a:fillRect/>
          </a:stretch>
        </p:blipFill>
        <p:spPr>
          <a:xfrm>
            <a:off x="2256559" y="5099165"/>
            <a:ext cx="1929246" cy="1058488"/>
          </a:xfrm>
          <a:prstGeom prst="rect">
            <a:avLst/>
          </a:prstGeom>
        </p:spPr>
      </p:pic>
      <p:sp>
        <p:nvSpPr>
          <p:cNvPr id="18" name="Nuoli: Vasen 17">
            <a:extLst>
              <a:ext uri="{FF2B5EF4-FFF2-40B4-BE49-F238E27FC236}">
                <a16:creationId xmlns:a16="http://schemas.microsoft.com/office/drawing/2014/main" id="{0D76E40C-8756-4C7B-B1AD-EC1E1851AD72}"/>
              </a:ext>
            </a:extLst>
          </p:cNvPr>
          <p:cNvSpPr/>
          <p:nvPr/>
        </p:nvSpPr>
        <p:spPr>
          <a:xfrm rot="16200000">
            <a:off x="3013397" y="4689035"/>
            <a:ext cx="424296" cy="11256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Nuoli: Oikea 19">
            <a:extLst>
              <a:ext uri="{FF2B5EF4-FFF2-40B4-BE49-F238E27FC236}">
                <a16:creationId xmlns:a16="http://schemas.microsoft.com/office/drawing/2014/main" id="{ABAE9EC2-8915-4B1E-9C08-57759148A984}"/>
              </a:ext>
            </a:extLst>
          </p:cNvPr>
          <p:cNvSpPr/>
          <p:nvPr/>
        </p:nvSpPr>
        <p:spPr>
          <a:xfrm flipV="1">
            <a:off x="4004863" y="3671593"/>
            <a:ext cx="363683" cy="1904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cxnSp>
        <p:nvCxnSpPr>
          <p:cNvPr id="21" name="Suora nuoliyhdysviiva 20">
            <a:extLst>
              <a:ext uri="{FF2B5EF4-FFF2-40B4-BE49-F238E27FC236}">
                <a16:creationId xmlns:a16="http://schemas.microsoft.com/office/drawing/2014/main" id="{E8E6845B-9506-4BEB-8778-4C132EE1C313}"/>
              </a:ext>
            </a:extLst>
          </p:cNvPr>
          <p:cNvCxnSpPr/>
          <p:nvPr/>
        </p:nvCxnSpPr>
        <p:spPr>
          <a:xfrm flipV="1">
            <a:off x="7426901" y="3157970"/>
            <a:ext cx="4372839" cy="8659"/>
          </a:xfrm>
          <a:prstGeom prst="straightConnector1">
            <a:avLst/>
          </a:prstGeom>
          <a:ln w="57150"/>
        </p:spPr>
        <p:style>
          <a:lnRef idx="3">
            <a:schemeClr val="dk1"/>
          </a:lnRef>
          <a:fillRef idx="0">
            <a:schemeClr val="dk1"/>
          </a:fillRef>
          <a:effectRef idx="2">
            <a:schemeClr val="dk1"/>
          </a:effectRef>
          <a:fontRef idx="minor">
            <a:schemeClr val="tx1"/>
          </a:fontRef>
        </p:style>
      </p:cxnSp>
      <p:sp>
        <p:nvSpPr>
          <p:cNvPr id="7" name="Dian numeron paikkamerkki 6">
            <a:extLst>
              <a:ext uri="{FF2B5EF4-FFF2-40B4-BE49-F238E27FC236}">
                <a16:creationId xmlns:a16="http://schemas.microsoft.com/office/drawing/2014/main" id="{1AFF81A6-B8B2-73C0-2DB8-1D531344B8B4}"/>
              </a:ext>
            </a:extLst>
          </p:cNvPr>
          <p:cNvSpPr>
            <a:spLocks noGrp="1"/>
          </p:cNvSpPr>
          <p:nvPr>
            <p:ph type="sldNum" sz="quarter" idx="12"/>
          </p:nvPr>
        </p:nvSpPr>
        <p:spPr/>
        <p:txBody>
          <a:bodyPr/>
          <a:lstStyle/>
          <a:p>
            <a:fld id="{8F4AEF5D-7FAC-4949-84D2-DA5A9BB3D225}" type="slidenum">
              <a:rPr lang="fi-FI" sz="4400" smtClean="0">
                <a:solidFill>
                  <a:srgbClr val="FF0000"/>
                </a:solidFill>
              </a:rPr>
              <a:t>20</a:t>
            </a:fld>
            <a:endParaRPr lang="fi-FI" dirty="0">
              <a:solidFill>
                <a:srgbClr val="FF0000"/>
              </a:solidFill>
            </a:endParaRPr>
          </a:p>
        </p:txBody>
      </p:sp>
    </p:spTree>
    <p:extLst>
      <p:ext uri="{BB962C8B-B14F-4D97-AF65-F5344CB8AC3E}">
        <p14:creationId xmlns:p14="http://schemas.microsoft.com/office/powerpoint/2010/main" val="35164068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5" descr="Kuva, joka sisältää kohteen teksti&#10;&#10;Kuvaus luotu automaattisesti">
            <a:extLst>
              <a:ext uri="{FF2B5EF4-FFF2-40B4-BE49-F238E27FC236}">
                <a16:creationId xmlns:a16="http://schemas.microsoft.com/office/drawing/2014/main" id="{C874B4F1-ADEB-4834-B469-075BC2F0E696}"/>
              </a:ext>
            </a:extLst>
          </p:cNvPr>
          <p:cNvPicPr>
            <a:picLocks noChangeAspect="1"/>
          </p:cNvPicPr>
          <p:nvPr/>
        </p:nvPicPr>
        <p:blipFill>
          <a:blip r:embed="rId2"/>
          <a:stretch>
            <a:fillRect/>
          </a:stretch>
        </p:blipFill>
        <p:spPr>
          <a:xfrm>
            <a:off x="7928009" y="406565"/>
            <a:ext cx="4108382" cy="2295757"/>
          </a:xfrm>
          <a:prstGeom prst="rect">
            <a:avLst/>
          </a:prstGeom>
        </p:spPr>
      </p:pic>
      <p:sp>
        <p:nvSpPr>
          <p:cNvPr id="5" name="Otsikko 1">
            <a:extLst>
              <a:ext uri="{FF2B5EF4-FFF2-40B4-BE49-F238E27FC236}">
                <a16:creationId xmlns:a16="http://schemas.microsoft.com/office/drawing/2014/main" id="{9581B85E-B26B-4070-B463-EF7943746A42}"/>
              </a:ext>
            </a:extLst>
          </p:cNvPr>
          <p:cNvSpPr txBox="1">
            <a:spLocks/>
          </p:cNvSpPr>
          <p:nvPr/>
        </p:nvSpPr>
        <p:spPr>
          <a:xfrm>
            <a:off x="838200" y="365125"/>
            <a:ext cx="6956502" cy="647198"/>
          </a:xfrm>
          <a:prstGeom prst="rect">
            <a:avLst/>
          </a:prstGeom>
        </p:spPr>
        <p:txBody>
          <a:bodyPr lIns="91440" tIns="45720" rIns="91440" bIns="45720" anchor="t">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i-FI" sz="3200">
                <a:cs typeface="Calibri Light"/>
              </a:rPr>
              <a:t>Vanhojen tiedostojen siirtäminen OneDriveen (esim. Muistitikulta/ tietokoneelta)</a:t>
            </a:r>
            <a:endParaRPr lang="fi-FI" sz="3200" err="1"/>
          </a:p>
        </p:txBody>
      </p:sp>
      <p:pic>
        <p:nvPicPr>
          <p:cNvPr id="12" name="Kuva 12" descr="Kuva, joka sisältää kohteen pöytä&#10;&#10;Kuvaus luotu automaattisesti">
            <a:extLst>
              <a:ext uri="{FF2B5EF4-FFF2-40B4-BE49-F238E27FC236}">
                <a16:creationId xmlns:a16="http://schemas.microsoft.com/office/drawing/2014/main" id="{A7258576-C417-418C-B7AA-CD53314C8DCB}"/>
              </a:ext>
            </a:extLst>
          </p:cNvPr>
          <p:cNvPicPr>
            <a:picLocks noChangeAspect="1"/>
          </p:cNvPicPr>
          <p:nvPr/>
        </p:nvPicPr>
        <p:blipFill>
          <a:blip r:embed="rId3"/>
          <a:stretch>
            <a:fillRect/>
          </a:stretch>
        </p:blipFill>
        <p:spPr>
          <a:xfrm>
            <a:off x="496229" y="1179937"/>
            <a:ext cx="4082436" cy="2295757"/>
          </a:xfrm>
          <a:prstGeom prst="rect">
            <a:avLst/>
          </a:prstGeom>
        </p:spPr>
      </p:pic>
      <p:sp>
        <p:nvSpPr>
          <p:cNvPr id="13" name="Tekstiruutu 12">
            <a:extLst>
              <a:ext uri="{FF2B5EF4-FFF2-40B4-BE49-F238E27FC236}">
                <a16:creationId xmlns:a16="http://schemas.microsoft.com/office/drawing/2014/main" id="{5B9C7E08-ADF6-4CF0-8BEE-1AA53382FED6}"/>
              </a:ext>
            </a:extLst>
          </p:cNvPr>
          <p:cNvSpPr txBox="1"/>
          <p:nvPr/>
        </p:nvSpPr>
        <p:spPr>
          <a:xfrm>
            <a:off x="4509507" y="1136263"/>
            <a:ext cx="3681761" cy="9002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t>1. Avaa OneDrive</a:t>
            </a:r>
          </a:p>
          <a:p>
            <a:r>
              <a:rPr lang="fi-FI">
                <a:cs typeface="Calibri"/>
              </a:rPr>
              <a:t>2. Valitse kansio, mihin haluat tiedostot siirtää.</a:t>
            </a:r>
          </a:p>
          <a:p>
            <a:r>
              <a:rPr lang="fi-FI">
                <a:cs typeface="Calibri"/>
              </a:rPr>
              <a:t>3. Valitse lataa palvelimeen tiedosto tai kansio</a:t>
            </a:r>
          </a:p>
          <a:p>
            <a:r>
              <a:rPr lang="fi-FI">
                <a:cs typeface="Calibri"/>
              </a:rPr>
              <a:t>4. Valitse tiedostot/kansiot koneelta ja paina avaa.</a:t>
            </a:r>
          </a:p>
        </p:txBody>
      </p:sp>
      <p:pic>
        <p:nvPicPr>
          <p:cNvPr id="14" name="Kuva 14" descr="Kuva, joka sisältää kohteen teksti&#10;&#10;Kuvaus luotu automaattisesti">
            <a:extLst>
              <a:ext uri="{FF2B5EF4-FFF2-40B4-BE49-F238E27FC236}">
                <a16:creationId xmlns:a16="http://schemas.microsoft.com/office/drawing/2014/main" id="{F0DE90B7-3F05-423F-A0B2-79C91CE50E66}"/>
              </a:ext>
            </a:extLst>
          </p:cNvPr>
          <p:cNvPicPr>
            <a:picLocks noChangeAspect="1"/>
          </p:cNvPicPr>
          <p:nvPr/>
        </p:nvPicPr>
        <p:blipFill>
          <a:blip r:embed="rId4"/>
          <a:stretch>
            <a:fillRect/>
          </a:stretch>
        </p:blipFill>
        <p:spPr>
          <a:xfrm>
            <a:off x="459059" y="3781890"/>
            <a:ext cx="4830503" cy="2710985"/>
          </a:xfrm>
          <a:prstGeom prst="rect">
            <a:avLst/>
          </a:prstGeom>
        </p:spPr>
      </p:pic>
      <p:sp>
        <p:nvSpPr>
          <p:cNvPr id="15" name="Tekstiruutu 14">
            <a:extLst>
              <a:ext uri="{FF2B5EF4-FFF2-40B4-BE49-F238E27FC236}">
                <a16:creationId xmlns:a16="http://schemas.microsoft.com/office/drawing/2014/main" id="{C76D8974-854D-40AC-BEA8-768C9C75F5B2}"/>
              </a:ext>
            </a:extLst>
          </p:cNvPr>
          <p:cNvSpPr txBox="1"/>
          <p:nvPr/>
        </p:nvSpPr>
        <p:spPr>
          <a:xfrm>
            <a:off x="3228278" y="2271132"/>
            <a:ext cx="4200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1.</a:t>
            </a:r>
          </a:p>
        </p:txBody>
      </p:sp>
      <p:sp>
        <p:nvSpPr>
          <p:cNvPr id="16" name="Tekstiruutu 15">
            <a:extLst>
              <a:ext uri="{FF2B5EF4-FFF2-40B4-BE49-F238E27FC236}">
                <a16:creationId xmlns:a16="http://schemas.microsoft.com/office/drawing/2014/main" id="{714214D9-F5BB-4E14-AB0B-22148BAE828A}"/>
              </a:ext>
            </a:extLst>
          </p:cNvPr>
          <p:cNvSpPr txBox="1"/>
          <p:nvPr/>
        </p:nvSpPr>
        <p:spPr>
          <a:xfrm>
            <a:off x="3049394" y="4976148"/>
            <a:ext cx="4200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2.</a:t>
            </a:r>
            <a:endParaRPr lang="fi-FI">
              <a:cs typeface="Calibri"/>
            </a:endParaRPr>
          </a:p>
        </p:txBody>
      </p:sp>
      <p:sp>
        <p:nvSpPr>
          <p:cNvPr id="10" name="Tekstiruutu 9">
            <a:extLst>
              <a:ext uri="{FF2B5EF4-FFF2-40B4-BE49-F238E27FC236}">
                <a16:creationId xmlns:a16="http://schemas.microsoft.com/office/drawing/2014/main" id="{BC79E370-44A9-4FA4-BAD3-742AC5B77C26}"/>
              </a:ext>
            </a:extLst>
          </p:cNvPr>
          <p:cNvSpPr txBox="1"/>
          <p:nvPr/>
        </p:nvSpPr>
        <p:spPr>
          <a:xfrm>
            <a:off x="9474439" y="1529829"/>
            <a:ext cx="4200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cs typeface="Calibri"/>
              </a:rPr>
              <a:t>3.</a:t>
            </a:r>
          </a:p>
        </p:txBody>
      </p:sp>
      <p:sp>
        <p:nvSpPr>
          <p:cNvPr id="6" name="Nuoli: Oikea 5">
            <a:extLst>
              <a:ext uri="{FF2B5EF4-FFF2-40B4-BE49-F238E27FC236}">
                <a16:creationId xmlns:a16="http://schemas.microsoft.com/office/drawing/2014/main" id="{5D3BE61B-6239-49D3-B735-80097822D726}"/>
              </a:ext>
            </a:extLst>
          </p:cNvPr>
          <p:cNvSpPr/>
          <p:nvPr/>
        </p:nvSpPr>
        <p:spPr>
          <a:xfrm>
            <a:off x="7845170" y="567308"/>
            <a:ext cx="978477" cy="4849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7" name="Nuoli: Oikea 16">
            <a:extLst>
              <a:ext uri="{FF2B5EF4-FFF2-40B4-BE49-F238E27FC236}">
                <a16:creationId xmlns:a16="http://schemas.microsoft.com/office/drawing/2014/main" id="{7A312429-F893-4F1D-BE73-6F435C4E6E1C}"/>
              </a:ext>
            </a:extLst>
          </p:cNvPr>
          <p:cNvSpPr/>
          <p:nvPr/>
        </p:nvSpPr>
        <p:spPr>
          <a:xfrm>
            <a:off x="103941" y="1182103"/>
            <a:ext cx="415637" cy="3723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8" name="Nuoli: Oikea 17">
            <a:extLst>
              <a:ext uri="{FF2B5EF4-FFF2-40B4-BE49-F238E27FC236}">
                <a16:creationId xmlns:a16="http://schemas.microsoft.com/office/drawing/2014/main" id="{60B0C828-6688-4E91-ACBE-FCEF7AD4AD5A}"/>
              </a:ext>
            </a:extLst>
          </p:cNvPr>
          <p:cNvSpPr/>
          <p:nvPr/>
        </p:nvSpPr>
        <p:spPr>
          <a:xfrm rot="10800000">
            <a:off x="1593307" y="4143511"/>
            <a:ext cx="415637" cy="216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Nuoli: Oikea 18">
            <a:extLst>
              <a:ext uri="{FF2B5EF4-FFF2-40B4-BE49-F238E27FC236}">
                <a16:creationId xmlns:a16="http://schemas.microsoft.com/office/drawing/2014/main" id="{A467C334-68BF-48FC-AEDF-D458219A2C87}"/>
              </a:ext>
            </a:extLst>
          </p:cNvPr>
          <p:cNvSpPr/>
          <p:nvPr/>
        </p:nvSpPr>
        <p:spPr>
          <a:xfrm rot="10800000">
            <a:off x="1446102" y="1788238"/>
            <a:ext cx="415637" cy="2164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7" descr="Kuva, joka sisältää kohteen teksti&#10;&#10;Kuvaus luotu automaattisesti">
            <a:extLst>
              <a:ext uri="{FF2B5EF4-FFF2-40B4-BE49-F238E27FC236}">
                <a16:creationId xmlns:a16="http://schemas.microsoft.com/office/drawing/2014/main" id="{1D7542D9-22FC-4AE8-A008-B11B40D1A975}"/>
              </a:ext>
            </a:extLst>
          </p:cNvPr>
          <p:cNvPicPr>
            <a:picLocks noChangeAspect="1"/>
          </p:cNvPicPr>
          <p:nvPr/>
        </p:nvPicPr>
        <p:blipFill>
          <a:blip r:embed="rId5"/>
          <a:stretch>
            <a:fillRect/>
          </a:stretch>
        </p:blipFill>
        <p:spPr>
          <a:xfrm>
            <a:off x="5780810" y="3289588"/>
            <a:ext cx="5808517" cy="3300844"/>
          </a:xfrm>
          <a:prstGeom prst="rect">
            <a:avLst/>
          </a:prstGeom>
        </p:spPr>
      </p:pic>
      <p:sp>
        <p:nvSpPr>
          <p:cNvPr id="20" name="Tekstiruutu 19">
            <a:extLst>
              <a:ext uri="{FF2B5EF4-FFF2-40B4-BE49-F238E27FC236}">
                <a16:creationId xmlns:a16="http://schemas.microsoft.com/office/drawing/2014/main" id="{C53730DB-E0DD-4C54-A8B3-EB13A4A3BD0A}"/>
              </a:ext>
            </a:extLst>
          </p:cNvPr>
          <p:cNvSpPr txBox="1"/>
          <p:nvPr/>
        </p:nvSpPr>
        <p:spPr>
          <a:xfrm>
            <a:off x="9933371" y="4794307"/>
            <a:ext cx="42003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t>4.</a:t>
            </a:r>
            <a:endParaRPr lang="fi-FI">
              <a:cs typeface="Calibri"/>
            </a:endParaRPr>
          </a:p>
        </p:txBody>
      </p:sp>
      <p:sp>
        <p:nvSpPr>
          <p:cNvPr id="11" name="Nuoli: Oikea 10">
            <a:extLst>
              <a:ext uri="{FF2B5EF4-FFF2-40B4-BE49-F238E27FC236}">
                <a16:creationId xmlns:a16="http://schemas.microsoft.com/office/drawing/2014/main" id="{4875804F-21E8-4BE7-8CFC-D6262C87DB15}"/>
              </a:ext>
            </a:extLst>
          </p:cNvPr>
          <p:cNvSpPr/>
          <p:nvPr/>
        </p:nvSpPr>
        <p:spPr>
          <a:xfrm rot="20100000">
            <a:off x="7658543" y="5833566"/>
            <a:ext cx="935182" cy="1645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Dian numeron paikkamerkki 1">
            <a:extLst>
              <a:ext uri="{FF2B5EF4-FFF2-40B4-BE49-F238E27FC236}">
                <a16:creationId xmlns:a16="http://schemas.microsoft.com/office/drawing/2014/main" id="{432EA186-64A5-25BA-9C72-3BF2B69D6EDA}"/>
              </a:ext>
            </a:extLst>
          </p:cNvPr>
          <p:cNvSpPr>
            <a:spLocks noGrp="1"/>
          </p:cNvSpPr>
          <p:nvPr>
            <p:ph type="sldNum" sz="quarter" idx="12"/>
          </p:nvPr>
        </p:nvSpPr>
        <p:spPr/>
        <p:txBody>
          <a:bodyPr/>
          <a:lstStyle/>
          <a:p>
            <a:fld id="{8F4AEF5D-7FAC-4949-84D2-DA5A9BB3D225}" type="slidenum">
              <a:rPr lang="fi-FI" sz="4400" smtClean="0">
                <a:solidFill>
                  <a:srgbClr val="FF0000"/>
                </a:solidFill>
              </a:rPr>
              <a:t>21</a:t>
            </a:fld>
            <a:endParaRPr lang="fi-FI" dirty="0">
              <a:solidFill>
                <a:srgbClr val="FF0000"/>
              </a:solidFill>
            </a:endParaRPr>
          </a:p>
        </p:txBody>
      </p:sp>
    </p:spTree>
    <p:extLst>
      <p:ext uri="{BB962C8B-B14F-4D97-AF65-F5344CB8AC3E}">
        <p14:creationId xmlns:p14="http://schemas.microsoft.com/office/powerpoint/2010/main" val="2534837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89D5A787-7853-0783-E1EB-8E4C96DAD62D}"/>
              </a:ext>
            </a:extLst>
          </p:cNvPr>
          <p:cNvSpPr txBox="1"/>
          <p:nvPr/>
        </p:nvSpPr>
        <p:spPr>
          <a:xfrm>
            <a:off x="430695" y="265043"/>
            <a:ext cx="708991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3200" dirty="0">
                <a:cs typeface="Calibri"/>
              </a:rPr>
              <a:t>TIEDOSTOJEN/KANSIOIDEN SIIRTÄMINEN ONEDRIVESTA TOISEEN</a:t>
            </a:r>
            <a:endParaRPr lang="fi-FI" sz="3200" dirty="0"/>
          </a:p>
        </p:txBody>
      </p:sp>
      <p:sp>
        <p:nvSpPr>
          <p:cNvPr id="3" name="Tekstiruutu 2">
            <a:extLst>
              <a:ext uri="{FF2B5EF4-FFF2-40B4-BE49-F238E27FC236}">
                <a16:creationId xmlns:a16="http://schemas.microsoft.com/office/drawing/2014/main" id="{1A47F141-1381-4783-67E0-BCF3EA27DA01}"/>
              </a:ext>
            </a:extLst>
          </p:cNvPr>
          <p:cNvSpPr txBox="1"/>
          <p:nvPr/>
        </p:nvSpPr>
        <p:spPr>
          <a:xfrm>
            <a:off x="430695" y="1593082"/>
            <a:ext cx="3083067" cy="4801314"/>
          </a:xfrm>
          <a:prstGeom prst="rect">
            <a:avLst/>
          </a:prstGeom>
          <a:noFill/>
        </p:spPr>
        <p:txBody>
          <a:bodyPr wrap="square" rtlCol="0">
            <a:spAutoFit/>
          </a:bodyPr>
          <a:lstStyle/>
          <a:p>
            <a:pPr marL="342900" indent="-342900">
              <a:buAutoNum type="arabicPeriod"/>
            </a:pPr>
            <a:r>
              <a:rPr lang="fi-FI" dirty="0"/>
              <a:t>Kirjaudu vanhaan sähköpostiin esim. Edge selaimessa kirjoittamalla selaimeen office365. Mikäli olet jo sisällä esim. </a:t>
            </a:r>
            <a:r>
              <a:rPr lang="fi-FI" dirty="0" err="1"/>
              <a:t>edu</a:t>
            </a:r>
            <a:r>
              <a:rPr lang="fi-FI" dirty="0"/>
              <a:t>-tunnuksilla selaimen kautta, kirjaa </a:t>
            </a:r>
            <a:r>
              <a:rPr lang="fi-FI" dirty="0" err="1"/>
              <a:t>edu</a:t>
            </a:r>
            <a:r>
              <a:rPr lang="fi-FI" dirty="0"/>
              <a:t>-tunnukset ulos ja kirjaudu Sodankylä-tunnuksilla sisään.</a:t>
            </a:r>
          </a:p>
          <a:p>
            <a:pPr marL="342900" indent="-342900">
              <a:buAutoNum type="arabicPeriod"/>
            </a:pPr>
            <a:r>
              <a:rPr lang="fi-FI" dirty="0"/>
              <a:t>Avaa OneDrive</a:t>
            </a:r>
          </a:p>
          <a:p>
            <a:pPr marL="342900" indent="-342900">
              <a:buAutoNum type="arabicPeriod"/>
            </a:pPr>
            <a:r>
              <a:rPr lang="fi-FI" dirty="0"/>
              <a:t>Valitse kansio/asiakirja, minkä haluat siirtää.</a:t>
            </a:r>
          </a:p>
          <a:p>
            <a:pPr marL="342900" indent="-342900">
              <a:buAutoNum type="arabicPeriod"/>
            </a:pPr>
            <a:r>
              <a:rPr lang="fi-FI" dirty="0"/>
              <a:t>Paina kolmesta pisteestä ja valitse lataa.</a:t>
            </a:r>
          </a:p>
          <a:p>
            <a:pPr marL="342900" indent="-342900">
              <a:buAutoNum type="arabicPeriod"/>
            </a:pPr>
            <a:r>
              <a:rPr lang="fi-FI" dirty="0"/>
              <a:t>Lataus näkyy alapalkissa</a:t>
            </a:r>
          </a:p>
          <a:p>
            <a:pPr marL="342900" indent="-342900">
              <a:buAutoNum type="arabicPeriod"/>
            </a:pPr>
            <a:endParaRPr lang="fi-FI" dirty="0"/>
          </a:p>
        </p:txBody>
      </p:sp>
      <p:pic>
        <p:nvPicPr>
          <p:cNvPr id="1026" name="Picture 2" descr="Kuvahaun tulos haulle edge">
            <a:extLst>
              <a:ext uri="{FF2B5EF4-FFF2-40B4-BE49-F238E27FC236}">
                <a16:creationId xmlns:a16="http://schemas.microsoft.com/office/drawing/2014/main" id="{43B171FB-373C-C692-07AF-2DE751390E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6824" y="1413824"/>
            <a:ext cx="533079" cy="533079"/>
          </a:xfrm>
          <a:prstGeom prst="rect">
            <a:avLst/>
          </a:prstGeom>
          <a:noFill/>
          <a:extLst>
            <a:ext uri="{909E8E84-426E-40DD-AFC4-6F175D3DCCD1}">
              <a14:hiddenFill xmlns:a14="http://schemas.microsoft.com/office/drawing/2010/main">
                <a:solidFill>
                  <a:srgbClr val="FFFFFF"/>
                </a:solidFill>
              </a14:hiddenFill>
            </a:ext>
          </a:extLst>
        </p:spPr>
      </p:pic>
      <p:pic>
        <p:nvPicPr>
          <p:cNvPr id="5" name="Kuva 4">
            <a:extLst>
              <a:ext uri="{FF2B5EF4-FFF2-40B4-BE49-F238E27FC236}">
                <a16:creationId xmlns:a16="http://schemas.microsoft.com/office/drawing/2014/main" id="{7EBF5B5B-B676-9595-50E3-A85A461F1BFC}"/>
              </a:ext>
            </a:extLst>
          </p:cNvPr>
          <p:cNvPicPr>
            <a:picLocks noChangeAspect="1"/>
          </p:cNvPicPr>
          <p:nvPr/>
        </p:nvPicPr>
        <p:blipFill>
          <a:blip r:embed="rId3"/>
          <a:stretch>
            <a:fillRect/>
          </a:stretch>
        </p:blipFill>
        <p:spPr>
          <a:xfrm>
            <a:off x="3519591" y="1481433"/>
            <a:ext cx="8241714" cy="4635964"/>
          </a:xfrm>
          <a:prstGeom prst="rect">
            <a:avLst/>
          </a:prstGeom>
        </p:spPr>
      </p:pic>
      <p:sp>
        <p:nvSpPr>
          <p:cNvPr id="6" name="Nuoli: Alas 5">
            <a:extLst>
              <a:ext uri="{FF2B5EF4-FFF2-40B4-BE49-F238E27FC236}">
                <a16:creationId xmlns:a16="http://schemas.microsoft.com/office/drawing/2014/main" id="{D0818936-78F6-C0E5-4654-32B70C427EB8}"/>
              </a:ext>
            </a:extLst>
          </p:cNvPr>
          <p:cNvSpPr/>
          <p:nvPr/>
        </p:nvSpPr>
        <p:spPr>
          <a:xfrm>
            <a:off x="7438490" y="3000054"/>
            <a:ext cx="174661" cy="5034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Nuoli: Vasen 6">
            <a:extLst>
              <a:ext uri="{FF2B5EF4-FFF2-40B4-BE49-F238E27FC236}">
                <a16:creationId xmlns:a16="http://schemas.microsoft.com/office/drawing/2014/main" id="{B8DBC2E5-E235-869F-1649-BDFD5B540374}"/>
              </a:ext>
            </a:extLst>
          </p:cNvPr>
          <p:cNvSpPr/>
          <p:nvPr/>
        </p:nvSpPr>
        <p:spPr>
          <a:xfrm>
            <a:off x="8476180" y="3842535"/>
            <a:ext cx="780836" cy="15411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Nuoli: Oikea 7">
            <a:extLst>
              <a:ext uri="{FF2B5EF4-FFF2-40B4-BE49-F238E27FC236}">
                <a16:creationId xmlns:a16="http://schemas.microsoft.com/office/drawing/2014/main" id="{55D7E041-463D-57DA-4939-1A0CE89BCF5E}"/>
              </a:ext>
            </a:extLst>
          </p:cNvPr>
          <p:cNvSpPr/>
          <p:nvPr/>
        </p:nvSpPr>
        <p:spPr>
          <a:xfrm rot="20118844">
            <a:off x="3121123" y="5909352"/>
            <a:ext cx="791110" cy="195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Nuoli: Oikea 8">
            <a:extLst>
              <a:ext uri="{FF2B5EF4-FFF2-40B4-BE49-F238E27FC236}">
                <a16:creationId xmlns:a16="http://schemas.microsoft.com/office/drawing/2014/main" id="{399EB048-5F35-332B-D7AC-AB5E23629635}"/>
              </a:ext>
            </a:extLst>
          </p:cNvPr>
          <p:cNvSpPr/>
          <p:nvPr/>
        </p:nvSpPr>
        <p:spPr>
          <a:xfrm rot="20118844">
            <a:off x="4691357" y="5918223"/>
            <a:ext cx="791110" cy="1952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Dian numeron paikkamerkki 10">
            <a:extLst>
              <a:ext uri="{FF2B5EF4-FFF2-40B4-BE49-F238E27FC236}">
                <a16:creationId xmlns:a16="http://schemas.microsoft.com/office/drawing/2014/main" id="{605FCF82-938A-E859-9074-60243D822E9F}"/>
              </a:ext>
            </a:extLst>
          </p:cNvPr>
          <p:cNvSpPr>
            <a:spLocks noGrp="1"/>
          </p:cNvSpPr>
          <p:nvPr>
            <p:ph type="sldNum" sz="quarter" idx="12"/>
          </p:nvPr>
        </p:nvSpPr>
        <p:spPr/>
        <p:txBody>
          <a:bodyPr/>
          <a:lstStyle/>
          <a:p>
            <a:fld id="{8F4AEF5D-7FAC-4949-84D2-DA5A9BB3D225}" type="slidenum">
              <a:rPr lang="fi-FI" sz="4400" smtClean="0">
                <a:solidFill>
                  <a:srgbClr val="FF0000"/>
                </a:solidFill>
              </a:rPr>
              <a:t>22</a:t>
            </a:fld>
            <a:endParaRPr lang="fi-FI" dirty="0">
              <a:solidFill>
                <a:srgbClr val="FF0000"/>
              </a:solidFill>
            </a:endParaRPr>
          </a:p>
        </p:txBody>
      </p:sp>
    </p:spTree>
    <p:extLst>
      <p:ext uri="{BB962C8B-B14F-4D97-AF65-F5344CB8AC3E}">
        <p14:creationId xmlns:p14="http://schemas.microsoft.com/office/powerpoint/2010/main" val="10930714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AEA7090C-ACBA-3ADD-F7D6-8697A9C7DA52}"/>
              </a:ext>
            </a:extLst>
          </p:cNvPr>
          <p:cNvSpPr txBox="1"/>
          <p:nvPr/>
        </p:nvSpPr>
        <p:spPr>
          <a:xfrm>
            <a:off x="472610" y="359596"/>
            <a:ext cx="11013898" cy="923330"/>
          </a:xfrm>
          <a:prstGeom prst="rect">
            <a:avLst/>
          </a:prstGeom>
          <a:noFill/>
        </p:spPr>
        <p:txBody>
          <a:bodyPr wrap="square" rtlCol="0">
            <a:spAutoFit/>
          </a:bodyPr>
          <a:lstStyle/>
          <a:p>
            <a:r>
              <a:rPr lang="fi-FI" dirty="0"/>
              <a:t>Tiedostot latautuvat koneelle ladatut tiedostot kansioon. Mikäli lataat suuria kansioita, ne ilmestyvät pakattuina ZIP-tiedostoina (silloin katso purkuohje dia 26), muussa tapauksessa jatka näiden ohjeiden noudattamista.</a:t>
            </a:r>
          </a:p>
          <a:p>
            <a:r>
              <a:rPr lang="fi-FI" dirty="0"/>
              <a:t>Siirtämiseen on kaksi eri tapaa. Tässä molemmat, valitse itsellesi helpompi.</a:t>
            </a:r>
          </a:p>
        </p:txBody>
      </p:sp>
      <p:sp>
        <p:nvSpPr>
          <p:cNvPr id="6" name="Tekstiruutu 5">
            <a:extLst>
              <a:ext uri="{FF2B5EF4-FFF2-40B4-BE49-F238E27FC236}">
                <a16:creationId xmlns:a16="http://schemas.microsoft.com/office/drawing/2014/main" id="{7F10DC0F-57FB-6700-6665-9B1D5B142A42}"/>
              </a:ext>
            </a:extLst>
          </p:cNvPr>
          <p:cNvSpPr txBox="1"/>
          <p:nvPr/>
        </p:nvSpPr>
        <p:spPr>
          <a:xfrm>
            <a:off x="292813" y="1628454"/>
            <a:ext cx="3811712" cy="3970318"/>
          </a:xfrm>
          <a:prstGeom prst="rect">
            <a:avLst/>
          </a:prstGeom>
          <a:noFill/>
        </p:spPr>
        <p:txBody>
          <a:bodyPr wrap="square" rtlCol="0">
            <a:spAutoFit/>
          </a:bodyPr>
          <a:lstStyle/>
          <a:p>
            <a:r>
              <a:rPr lang="fi-FI" dirty="0"/>
              <a:t>ENSIMMÄINEN TAPA</a:t>
            </a:r>
          </a:p>
          <a:p>
            <a:pPr marL="342900" indent="-342900">
              <a:buAutoNum type="arabicPeriod"/>
            </a:pPr>
            <a:endParaRPr lang="fi-FI" dirty="0"/>
          </a:p>
          <a:p>
            <a:pPr marL="342900" indent="-342900">
              <a:buAutoNum type="arabicPeriod"/>
            </a:pPr>
            <a:r>
              <a:rPr lang="fi-FI" dirty="0"/>
              <a:t>Avaa </a:t>
            </a:r>
            <a:r>
              <a:rPr lang="fi-FI" dirty="0" err="1"/>
              <a:t>edu</a:t>
            </a:r>
            <a:r>
              <a:rPr lang="fi-FI" dirty="0"/>
              <a:t>-tunnuksen </a:t>
            </a:r>
            <a:r>
              <a:rPr lang="fi-FI" dirty="0" err="1"/>
              <a:t>office</a:t>
            </a:r>
            <a:r>
              <a:rPr lang="fi-FI" dirty="0"/>
              <a:t> (katso materiaalin ensimmäinen sivu). </a:t>
            </a:r>
          </a:p>
          <a:p>
            <a:pPr marL="342900" indent="-342900">
              <a:buAutoNum type="arabicPeriod"/>
            </a:pPr>
            <a:r>
              <a:rPr lang="fi-FI" dirty="0"/>
              <a:t>Avaa (edun) OneDrive.</a:t>
            </a:r>
          </a:p>
          <a:p>
            <a:pPr marL="342900" indent="-342900">
              <a:buAutoNum type="arabicPeriod"/>
            </a:pPr>
            <a:r>
              <a:rPr lang="fi-FI" dirty="0"/>
              <a:t>Paina yläpaneelista lataa palvelimeen ja valitse lataatko yhden tiedoston vai kokonaisen kansion.</a:t>
            </a:r>
          </a:p>
          <a:p>
            <a:pPr marL="342900" indent="-342900">
              <a:buAutoNum type="arabicPeriod"/>
            </a:pPr>
            <a:r>
              <a:rPr lang="fi-FI" dirty="0"/>
              <a:t>Etsi ladatut tiedostot- kansiosta haluamasi materiaali ja paina avaa</a:t>
            </a:r>
          </a:p>
          <a:p>
            <a:pPr marL="342900" indent="-342900">
              <a:buAutoNum type="arabicPeriod"/>
            </a:pPr>
            <a:r>
              <a:rPr lang="fi-FI" dirty="0"/>
              <a:t>Toista sama kaikille haluamillesi materiaaleille</a:t>
            </a:r>
          </a:p>
          <a:p>
            <a:endParaRPr lang="fi-FI" dirty="0"/>
          </a:p>
        </p:txBody>
      </p:sp>
      <p:pic>
        <p:nvPicPr>
          <p:cNvPr id="8" name="Kuva 7">
            <a:extLst>
              <a:ext uri="{FF2B5EF4-FFF2-40B4-BE49-F238E27FC236}">
                <a16:creationId xmlns:a16="http://schemas.microsoft.com/office/drawing/2014/main" id="{397C0A5B-CD31-7143-EF8D-AEA94D46476F}"/>
              </a:ext>
            </a:extLst>
          </p:cNvPr>
          <p:cNvPicPr>
            <a:picLocks noChangeAspect="1"/>
          </p:cNvPicPr>
          <p:nvPr/>
        </p:nvPicPr>
        <p:blipFill rotWithShape="1">
          <a:blip r:embed="rId2"/>
          <a:srcRect r="2098" b="60715"/>
          <a:stretch/>
        </p:blipFill>
        <p:spPr>
          <a:xfrm>
            <a:off x="4104525" y="1628454"/>
            <a:ext cx="7191910" cy="1623316"/>
          </a:xfrm>
          <a:prstGeom prst="rect">
            <a:avLst/>
          </a:prstGeom>
        </p:spPr>
      </p:pic>
      <p:sp>
        <p:nvSpPr>
          <p:cNvPr id="9" name="Nuoli: Alas 8">
            <a:extLst>
              <a:ext uri="{FF2B5EF4-FFF2-40B4-BE49-F238E27FC236}">
                <a16:creationId xmlns:a16="http://schemas.microsoft.com/office/drawing/2014/main" id="{0A25BD6F-4F14-2785-01DA-2976F643928C}"/>
              </a:ext>
            </a:extLst>
          </p:cNvPr>
          <p:cNvSpPr/>
          <p:nvPr/>
        </p:nvSpPr>
        <p:spPr>
          <a:xfrm>
            <a:off x="6226140" y="1787703"/>
            <a:ext cx="842481" cy="56507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Kuva 11">
            <a:extLst>
              <a:ext uri="{FF2B5EF4-FFF2-40B4-BE49-F238E27FC236}">
                <a16:creationId xmlns:a16="http://schemas.microsoft.com/office/drawing/2014/main" id="{AFEDFFFD-B097-16C8-EF66-21F80F45EFF2}"/>
              </a:ext>
            </a:extLst>
          </p:cNvPr>
          <p:cNvPicPr>
            <a:picLocks noChangeAspect="1"/>
          </p:cNvPicPr>
          <p:nvPr/>
        </p:nvPicPr>
        <p:blipFill rotWithShape="1">
          <a:blip r:embed="rId3"/>
          <a:srcRect r="47922" b="32884"/>
          <a:stretch/>
        </p:blipFill>
        <p:spPr>
          <a:xfrm>
            <a:off x="5589142" y="3358095"/>
            <a:ext cx="4827994" cy="3499905"/>
          </a:xfrm>
          <a:prstGeom prst="rect">
            <a:avLst/>
          </a:prstGeom>
        </p:spPr>
      </p:pic>
      <p:sp>
        <p:nvSpPr>
          <p:cNvPr id="13" name="Nuoli: Vasen 12">
            <a:extLst>
              <a:ext uri="{FF2B5EF4-FFF2-40B4-BE49-F238E27FC236}">
                <a16:creationId xmlns:a16="http://schemas.microsoft.com/office/drawing/2014/main" id="{063A3F76-EB86-3FFD-E782-B4B51C167089}"/>
              </a:ext>
            </a:extLst>
          </p:cNvPr>
          <p:cNvSpPr/>
          <p:nvPr/>
        </p:nvSpPr>
        <p:spPr>
          <a:xfrm rot="10800000">
            <a:off x="7509979" y="6359702"/>
            <a:ext cx="1140432" cy="43151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Dian numeron paikkamerkki 13">
            <a:extLst>
              <a:ext uri="{FF2B5EF4-FFF2-40B4-BE49-F238E27FC236}">
                <a16:creationId xmlns:a16="http://schemas.microsoft.com/office/drawing/2014/main" id="{5D0D9A47-AAD7-016F-18EC-819E82EBE859}"/>
              </a:ext>
            </a:extLst>
          </p:cNvPr>
          <p:cNvSpPr>
            <a:spLocks noGrp="1"/>
          </p:cNvSpPr>
          <p:nvPr>
            <p:ph type="sldNum" sz="quarter" idx="12"/>
          </p:nvPr>
        </p:nvSpPr>
        <p:spPr/>
        <p:txBody>
          <a:bodyPr/>
          <a:lstStyle/>
          <a:p>
            <a:fld id="{8F4AEF5D-7FAC-4949-84D2-DA5A9BB3D225}" type="slidenum">
              <a:rPr lang="fi-FI" sz="4400" smtClean="0">
                <a:solidFill>
                  <a:srgbClr val="FF0000"/>
                </a:solidFill>
              </a:rPr>
              <a:t>23</a:t>
            </a:fld>
            <a:endParaRPr lang="fi-FI" dirty="0">
              <a:solidFill>
                <a:srgbClr val="FF0000"/>
              </a:solidFill>
            </a:endParaRPr>
          </a:p>
        </p:txBody>
      </p:sp>
    </p:spTree>
    <p:extLst>
      <p:ext uri="{BB962C8B-B14F-4D97-AF65-F5344CB8AC3E}">
        <p14:creationId xmlns:p14="http://schemas.microsoft.com/office/powerpoint/2010/main" val="3210978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80EF2F3E-882C-BD88-B5FE-250281A6F00A}"/>
              </a:ext>
            </a:extLst>
          </p:cNvPr>
          <p:cNvSpPr txBox="1"/>
          <p:nvPr/>
        </p:nvSpPr>
        <p:spPr>
          <a:xfrm>
            <a:off x="194537" y="212096"/>
            <a:ext cx="2753475" cy="3416320"/>
          </a:xfrm>
          <a:prstGeom prst="rect">
            <a:avLst/>
          </a:prstGeom>
          <a:noFill/>
        </p:spPr>
        <p:txBody>
          <a:bodyPr wrap="square" rtlCol="0">
            <a:spAutoFit/>
          </a:bodyPr>
          <a:lstStyle/>
          <a:p>
            <a:r>
              <a:rPr lang="fi-FI" dirty="0"/>
              <a:t>TOINEN TAPA </a:t>
            </a:r>
          </a:p>
          <a:p>
            <a:pPr marL="342900" indent="-342900">
              <a:buAutoNum type="arabicPeriod"/>
            </a:pPr>
            <a:r>
              <a:rPr lang="fi-FI" dirty="0"/>
              <a:t>Paina synkronoi</a:t>
            </a:r>
          </a:p>
          <a:p>
            <a:pPr marL="342900" indent="-342900">
              <a:buAutoNum type="arabicPeriod"/>
            </a:pPr>
            <a:r>
              <a:rPr lang="fi-FI" dirty="0"/>
              <a:t>Avaa kansio</a:t>
            </a:r>
          </a:p>
          <a:p>
            <a:pPr marL="342900" indent="-342900">
              <a:buAutoNum type="arabicPeriod"/>
            </a:pPr>
            <a:r>
              <a:rPr lang="fi-FI" dirty="0"/>
              <a:t>Etsi ladatut tiedostot</a:t>
            </a:r>
          </a:p>
          <a:p>
            <a:pPr marL="342900" indent="-342900">
              <a:buAutoNum type="arabicPeriod"/>
            </a:pPr>
            <a:r>
              <a:rPr lang="fi-FI" dirty="0"/>
              <a:t>Kopioi/leikkaa haluamasi materiaalit (valitse tiedosto ja paina hiiren oikeaa näppäintä sen päällä)</a:t>
            </a:r>
          </a:p>
          <a:p>
            <a:pPr marL="342900" indent="-342900">
              <a:buAutoNum type="arabicPeriod"/>
            </a:pPr>
            <a:r>
              <a:rPr lang="fi-FI" dirty="0"/>
              <a:t>Etsi koneelta OneDrive kansio</a:t>
            </a:r>
          </a:p>
          <a:p>
            <a:pPr marL="342900" indent="-342900">
              <a:buAutoNum type="arabicPeriod"/>
            </a:pPr>
            <a:r>
              <a:rPr lang="fi-FI" dirty="0"/>
              <a:t>Liitä tiedostot sinne.</a:t>
            </a:r>
          </a:p>
        </p:txBody>
      </p:sp>
      <p:pic>
        <p:nvPicPr>
          <p:cNvPr id="4" name="Kuva 3">
            <a:extLst>
              <a:ext uri="{FF2B5EF4-FFF2-40B4-BE49-F238E27FC236}">
                <a16:creationId xmlns:a16="http://schemas.microsoft.com/office/drawing/2014/main" id="{D606176A-DBE6-AA4A-9DD8-811E890E322E}"/>
              </a:ext>
            </a:extLst>
          </p:cNvPr>
          <p:cNvPicPr>
            <a:picLocks noChangeAspect="1"/>
          </p:cNvPicPr>
          <p:nvPr/>
        </p:nvPicPr>
        <p:blipFill rotWithShape="1">
          <a:blip r:embed="rId2"/>
          <a:srcRect l="10196" t="11386" r="19523" b="25693"/>
          <a:stretch/>
        </p:blipFill>
        <p:spPr>
          <a:xfrm>
            <a:off x="3235999" y="215924"/>
            <a:ext cx="5280917" cy="2659455"/>
          </a:xfrm>
          <a:prstGeom prst="rect">
            <a:avLst/>
          </a:prstGeom>
        </p:spPr>
      </p:pic>
      <p:sp>
        <p:nvSpPr>
          <p:cNvPr id="5" name="Nuoli: Alas 4">
            <a:extLst>
              <a:ext uri="{FF2B5EF4-FFF2-40B4-BE49-F238E27FC236}">
                <a16:creationId xmlns:a16="http://schemas.microsoft.com/office/drawing/2014/main" id="{5270B44B-9AF3-0B6E-2901-9776E6129326}"/>
              </a:ext>
            </a:extLst>
          </p:cNvPr>
          <p:cNvSpPr/>
          <p:nvPr/>
        </p:nvSpPr>
        <p:spPr>
          <a:xfrm rot="10800000">
            <a:off x="5619784" y="595902"/>
            <a:ext cx="585627" cy="6780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a:extLst>
              <a:ext uri="{FF2B5EF4-FFF2-40B4-BE49-F238E27FC236}">
                <a16:creationId xmlns:a16="http://schemas.microsoft.com/office/drawing/2014/main" id="{D7F0F0FD-273A-3E2B-B78B-B2EE8F26CDD0}"/>
              </a:ext>
            </a:extLst>
          </p:cNvPr>
          <p:cNvPicPr>
            <a:picLocks noChangeAspect="1"/>
          </p:cNvPicPr>
          <p:nvPr/>
        </p:nvPicPr>
        <p:blipFill rotWithShape="1">
          <a:blip r:embed="rId3"/>
          <a:srcRect l="18118" r="16321"/>
          <a:stretch/>
        </p:blipFill>
        <p:spPr>
          <a:xfrm>
            <a:off x="6862978" y="212096"/>
            <a:ext cx="4856974" cy="4167134"/>
          </a:xfrm>
          <a:prstGeom prst="rect">
            <a:avLst/>
          </a:prstGeom>
        </p:spPr>
      </p:pic>
      <p:sp>
        <p:nvSpPr>
          <p:cNvPr id="8" name="Nuoli: Vasen 7">
            <a:extLst>
              <a:ext uri="{FF2B5EF4-FFF2-40B4-BE49-F238E27FC236}">
                <a16:creationId xmlns:a16="http://schemas.microsoft.com/office/drawing/2014/main" id="{0085491C-3D54-C27E-5C2A-CC01A826B891}"/>
              </a:ext>
            </a:extLst>
          </p:cNvPr>
          <p:cNvSpPr/>
          <p:nvPr/>
        </p:nvSpPr>
        <p:spPr>
          <a:xfrm rot="17428031">
            <a:off x="8498133" y="3569486"/>
            <a:ext cx="842481" cy="48288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Nuoli: Vasen 8">
            <a:extLst>
              <a:ext uri="{FF2B5EF4-FFF2-40B4-BE49-F238E27FC236}">
                <a16:creationId xmlns:a16="http://schemas.microsoft.com/office/drawing/2014/main" id="{209CDABA-8397-42D8-403B-88C889FE2A90}"/>
              </a:ext>
            </a:extLst>
          </p:cNvPr>
          <p:cNvSpPr/>
          <p:nvPr/>
        </p:nvSpPr>
        <p:spPr>
          <a:xfrm rot="3283610">
            <a:off x="9193615" y="1515885"/>
            <a:ext cx="842481" cy="48288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F7EBC8D7-F5C4-7979-C41E-16773471CF10}"/>
              </a:ext>
            </a:extLst>
          </p:cNvPr>
          <p:cNvPicPr>
            <a:picLocks noChangeAspect="1"/>
          </p:cNvPicPr>
          <p:nvPr/>
        </p:nvPicPr>
        <p:blipFill rotWithShape="1">
          <a:blip r:embed="rId4"/>
          <a:srcRect l="18623" r="40759" b="8764"/>
          <a:stretch/>
        </p:blipFill>
        <p:spPr>
          <a:xfrm>
            <a:off x="9260823" y="2589168"/>
            <a:ext cx="2833530" cy="3580124"/>
          </a:xfrm>
          <a:prstGeom prst="rect">
            <a:avLst/>
          </a:prstGeom>
        </p:spPr>
      </p:pic>
      <p:sp>
        <p:nvSpPr>
          <p:cNvPr id="12" name="Nuoli: Oikea 11">
            <a:extLst>
              <a:ext uri="{FF2B5EF4-FFF2-40B4-BE49-F238E27FC236}">
                <a16:creationId xmlns:a16="http://schemas.microsoft.com/office/drawing/2014/main" id="{28349C91-55D4-8D77-76AB-18D2395D7140}"/>
              </a:ext>
            </a:extLst>
          </p:cNvPr>
          <p:cNvSpPr/>
          <p:nvPr/>
        </p:nvSpPr>
        <p:spPr>
          <a:xfrm>
            <a:off x="9260823" y="5411620"/>
            <a:ext cx="565079" cy="4669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4" name="Kuva 13">
            <a:extLst>
              <a:ext uri="{FF2B5EF4-FFF2-40B4-BE49-F238E27FC236}">
                <a16:creationId xmlns:a16="http://schemas.microsoft.com/office/drawing/2014/main" id="{BD947C6B-2B12-50D5-18F1-3F8B7E3DF7A8}"/>
              </a:ext>
            </a:extLst>
          </p:cNvPr>
          <p:cNvPicPr>
            <a:picLocks noChangeAspect="1"/>
          </p:cNvPicPr>
          <p:nvPr/>
        </p:nvPicPr>
        <p:blipFill rotWithShape="1">
          <a:blip r:embed="rId5"/>
          <a:srcRect l="19407" t="5993" r="17526" b="10042"/>
          <a:stretch/>
        </p:blipFill>
        <p:spPr>
          <a:xfrm>
            <a:off x="3930333" y="3490324"/>
            <a:ext cx="4496880" cy="3367676"/>
          </a:xfrm>
          <a:prstGeom prst="rect">
            <a:avLst/>
          </a:prstGeom>
        </p:spPr>
      </p:pic>
      <p:sp>
        <p:nvSpPr>
          <p:cNvPr id="15" name="Nuoli: Ylös 14">
            <a:extLst>
              <a:ext uri="{FF2B5EF4-FFF2-40B4-BE49-F238E27FC236}">
                <a16:creationId xmlns:a16="http://schemas.microsoft.com/office/drawing/2014/main" id="{16127D26-0FE4-BA06-EB81-5C00F44A2175}"/>
              </a:ext>
            </a:extLst>
          </p:cNvPr>
          <p:cNvSpPr/>
          <p:nvPr/>
        </p:nvSpPr>
        <p:spPr>
          <a:xfrm>
            <a:off x="4756935" y="4197156"/>
            <a:ext cx="341579" cy="56205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Kuva 16">
            <a:extLst>
              <a:ext uri="{FF2B5EF4-FFF2-40B4-BE49-F238E27FC236}">
                <a16:creationId xmlns:a16="http://schemas.microsoft.com/office/drawing/2014/main" id="{C5A8EF18-A191-4F95-1064-2140FEDF1502}"/>
              </a:ext>
            </a:extLst>
          </p:cNvPr>
          <p:cNvPicPr>
            <a:picLocks noChangeAspect="1"/>
          </p:cNvPicPr>
          <p:nvPr/>
        </p:nvPicPr>
        <p:blipFill rotWithShape="1">
          <a:blip r:embed="rId6"/>
          <a:srcRect l="20393" t="10043" r="19407" b="11385"/>
          <a:stretch/>
        </p:blipFill>
        <p:spPr>
          <a:xfrm>
            <a:off x="209228" y="3750067"/>
            <a:ext cx="3458285" cy="2892009"/>
          </a:xfrm>
          <a:prstGeom prst="rect">
            <a:avLst/>
          </a:prstGeom>
        </p:spPr>
      </p:pic>
      <p:sp>
        <p:nvSpPr>
          <p:cNvPr id="18" name="Nuoli: Kaareva vasemmalle 17">
            <a:extLst>
              <a:ext uri="{FF2B5EF4-FFF2-40B4-BE49-F238E27FC236}">
                <a16:creationId xmlns:a16="http://schemas.microsoft.com/office/drawing/2014/main" id="{5E2621C1-BA14-64F2-0205-35249F57169E}"/>
              </a:ext>
            </a:extLst>
          </p:cNvPr>
          <p:cNvSpPr/>
          <p:nvPr/>
        </p:nvSpPr>
        <p:spPr>
          <a:xfrm>
            <a:off x="4242629" y="2650916"/>
            <a:ext cx="2299849" cy="1208881"/>
          </a:xfrm>
          <a:prstGeom prst="curved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 name="Dian numeron paikkamerkki 18">
            <a:extLst>
              <a:ext uri="{FF2B5EF4-FFF2-40B4-BE49-F238E27FC236}">
                <a16:creationId xmlns:a16="http://schemas.microsoft.com/office/drawing/2014/main" id="{5B6CE2EE-3954-413F-A690-C63D405FCC8A}"/>
              </a:ext>
            </a:extLst>
          </p:cNvPr>
          <p:cNvSpPr>
            <a:spLocks noGrp="1"/>
          </p:cNvSpPr>
          <p:nvPr>
            <p:ph type="sldNum" sz="quarter" idx="12"/>
          </p:nvPr>
        </p:nvSpPr>
        <p:spPr/>
        <p:txBody>
          <a:bodyPr/>
          <a:lstStyle/>
          <a:p>
            <a:fld id="{8F4AEF5D-7FAC-4949-84D2-DA5A9BB3D225}" type="slidenum">
              <a:rPr lang="fi-FI" sz="4400" smtClean="0">
                <a:solidFill>
                  <a:srgbClr val="FF0000"/>
                </a:solidFill>
              </a:rPr>
              <a:t>24</a:t>
            </a:fld>
            <a:endParaRPr lang="fi-FI" dirty="0">
              <a:solidFill>
                <a:srgbClr val="FF0000"/>
              </a:solidFill>
            </a:endParaRPr>
          </a:p>
        </p:txBody>
      </p:sp>
    </p:spTree>
    <p:extLst>
      <p:ext uri="{BB962C8B-B14F-4D97-AF65-F5344CB8AC3E}">
        <p14:creationId xmlns:p14="http://schemas.microsoft.com/office/powerpoint/2010/main" val="6762266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AC389EA6-3DDB-6C62-B955-6AC1C40D2AD1}"/>
              </a:ext>
            </a:extLst>
          </p:cNvPr>
          <p:cNvSpPr txBox="1"/>
          <p:nvPr/>
        </p:nvSpPr>
        <p:spPr>
          <a:xfrm>
            <a:off x="390418" y="164387"/>
            <a:ext cx="7582328" cy="646331"/>
          </a:xfrm>
          <a:prstGeom prst="rect">
            <a:avLst/>
          </a:prstGeom>
          <a:noFill/>
        </p:spPr>
        <p:txBody>
          <a:bodyPr wrap="square" rtlCol="0">
            <a:spAutoFit/>
          </a:bodyPr>
          <a:lstStyle/>
          <a:p>
            <a:r>
              <a:rPr lang="fi-FI" sz="3600" dirty="0"/>
              <a:t>ZIP-TIEDOSTON PURKAMINEN</a:t>
            </a:r>
          </a:p>
        </p:txBody>
      </p:sp>
      <p:pic>
        <p:nvPicPr>
          <p:cNvPr id="4" name="Kuva 3">
            <a:extLst>
              <a:ext uri="{FF2B5EF4-FFF2-40B4-BE49-F238E27FC236}">
                <a16:creationId xmlns:a16="http://schemas.microsoft.com/office/drawing/2014/main" id="{77667F38-23D3-BB18-7726-88284E78A586}"/>
              </a:ext>
            </a:extLst>
          </p:cNvPr>
          <p:cNvPicPr>
            <a:picLocks noChangeAspect="1"/>
          </p:cNvPicPr>
          <p:nvPr/>
        </p:nvPicPr>
        <p:blipFill rotWithShape="1">
          <a:blip r:embed="rId2"/>
          <a:srcRect l="19802" t="24719" r="32753" b="48614"/>
          <a:stretch/>
        </p:blipFill>
        <p:spPr>
          <a:xfrm>
            <a:off x="5532633" y="687821"/>
            <a:ext cx="5784351" cy="1828800"/>
          </a:xfrm>
          <a:prstGeom prst="rect">
            <a:avLst/>
          </a:prstGeom>
        </p:spPr>
      </p:pic>
      <p:sp>
        <p:nvSpPr>
          <p:cNvPr id="5" name="Tekstiruutu 4">
            <a:extLst>
              <a:ext uri="{FF2B5EF4-FFF2-40B4-BE49-F238E27FC236}">
                <a16:creationId xmlns:a16="http://schemas.microsoft.com/office/drawing/2014/main" id="{45C29428-1E17-BDD5-08CD-E1E89323D5B9}"/>
              </a:ext>
            </a:extLst>
          </p:cNvPr>
          <p:cNvSpPr txBox="1"/>
          <p:nvPr/>
        </p:nvSpPr>
        <p:spPr>
          <a:xfrm>
            <a:off x="6811983" y="226156"/>
            <a:ext cx="3051425" cy="923330"/>
          </a:xfrm>
          <a:prstGeom prst="rect">
            <a:avLst/>
          </a:prstGeom>
          <a:noFill/>
        </p:spPr>
        <p:txBody>
          <a:bodyPr wrap="square" rtlCol="0">
            <a:spAutoFit/>
          </a:bodyPr>
          <a:lstStyle/>
          <a:p>
            <a:r>
              <a:rPr lang="fi-FI" dirty="0"/>
              <a:t>ZIP-tiedosto näkyy vetoketjuna kuvakkeen päällä, sekä lukee pakattu kansio</a:t>
            </a:r>
          </a:p>
        </p:txBody>
      </p:sp>
      <p:sp>
        <p:nvSpPr>
          <p:cNvPr id="6" name="Nuoli: Alas 5">
            <a:extLst>
              <a:ext uri="{FF2B5EF4-FFF2-40B4-BE49-F238E27FC236}">
                <a16:creationId xmlns:a16="http://schemas.microsoft.com/office/drawing/2014/main" id="{F40902AC-1FEF-2951-50C2-1F751C59A1D5}"/>
              </a:ext>
            </a:extLst>
          </p:cNvPr>
          <p:cNvSpPr/>
          <p:nvPr/>
        </p:nvSpPr>
        <p:spPr>
          <a:xfrm>
            <a:off x="10030004" y="363178"/>
            <a:ext cx="349322" cy="7761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Nuoli: Alas 6">
            <a:extLst>
              <a:ext uri="{FF2B5EF4-FFF2-40B4-BE49-F238E27FC236}">
                <a16:creationId xmlns:a16="http://schemas.microsoft.com/office/drawing/2014/main" id="{929142A9-EBBD-2491-9CA8-9BFBEF560155}"/>
              </a:ext>
            </a:extLst>
          </p:cNvPr>
          <p:cNvSpPr/>
          <p:nvPr/>
        </p:nvSpPr>
        <p:spPr>
          <a:xfrm rot="2949683">
            <a:off x="5921339" y="484082"/>
            <a:ext cx="349322" cy="7761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Tekstiruutu 7">
            <a:extLst>
              <a:ext uri="{FF2B5EF4-FFF2-40B4-BE49-F238E27FC236}">
                <a16:creationId xmlns:a16="http://schemas.microsoft.com/office/drawing/2014/main" id="{17B65560-E864-4406-F3AB-33530ADC06F4}"/>
              </a:ext>
            </a:extLst>
          </p:cNvPr>
          <p:cNvSpPr txBox="1"/>
          <p:nvPr/>
        </p:nvSpPr>
        <p:spPr>
          <a:xfrm>
            <a:off x="199240" y="843677"/>
            <a:ext cx="4469259" cy="2585323"/>
          </a:xfrm>
          <a:prstGeom prst="rect">
            <a:avLst/>
          </a:prstGeom>
          <a:noFill/>
        </p:spPr>
        <p:txBody>
          <a:bodyPr wrap="square" rtlCol="0">
            <a:spAutoFit/>
          </a:bodyPr>
          <a:lstStyle/>
          <a:p>
            <a:r>
              <a:rPr lang="fi-FI" dirty="0"/>
              <a:t>Pura kansio seuraavalla tavalla:</a:t>
            </a:r>
          </a:p>
          <a:p>
            <a:r>
              <a:rPr lang="fi-FI" dirty="0"/>
              <a:t>1. Valitse kansio</a:t>
            </a:r>
          </a:p>
          <a:p>
            <a:r>
              <a:rPr lang="fi-FI" dirty="0"/>
              <a:t>2. Ylhäälle ilmestyy pura, paina sitä</a:t>
            </a:r>
          </a:p>
          <a:p>
            <a:r>
              <a:rPr lang="fi-FI" dirty="0"/>
              <a:t>3. Valitse pura kaikki</a:t>
            </a:r>
          </a:p>
          <a:p>
            <a:r>
              <a:rPr lang="fi-FI" dirty="0"/>
              <a:t>4. Seuraavasta valikosta voit valita, mihin kansio puretaan. Voit purkaa sen myös suoraan OneDrive kansioon. Tai pitää valinnan, mitä ehdottaa ja toimia aiempien kansioiden siirto-ohjeiden mukaan.</a:t>
            </a:r>
          </a:p>
        </p:txBody>
      </p:sp>
      <p:pic>
        <p:nvPicPr>
          <p:cNvPr id="10" name="Kuva 9">
            <a:extLst>
              <a:ext uri="{FF2B5EF4-FFF2-40B4-BE49-F238E27FC236}">
                <a16:creationId xmlns:a16="http://schemas.microsoft.com/office/drawing/2014/main" id="{AAAE13DB-B957-E08E-A7E9-979AD17A9C6C}"/>
              </a:ext>
            </a:extLst>
          </p:cNvPr>
          <p:cNvPicPr>
            <a:picLocks noChangeAspect="1"/>
          </p:cNvPicPr>
          <p:nvPr/>
        </p:nvPicPr>
        <p:blipFill rotWithShape="1">
          <a:blip r:embed="rId3"/>
          <a:srcRect l="17276" t="3745" r="13876" b="35281"/>
          <a:stretch/>
        </p:blipFill>
        <p:spPr>
          <a:xfrm>
            <a:off x="4315148" y="2593889"/>
            <a:ext cx="7830621" cy="3900933"/>
          </a:xfrm>
          <a:prstGeom prst="rect">
            <a:avLst/>
          </a:prstGeom>
        </p:spPr>
      </p:pic>
      <p:sp>
        <p:nvSpPr>
          <p:cNvPr id="13" name="Nuoli: Alas 12">
            <a:extLst>
              <a:ext uri="{FF2B5EF4-FFF2-40B4-BE49-F238E27FC236}">
                <a16:creationId xmlns:a16="http://schemas.microsoft.com/office/drawing/2014/main" id="{5A9431C4-09A1-9A28-64B3-7FF93282A04E}"/>
              </a:ext>
            </a:extLst>
          </p:cNvPr>
          <p:cNvSpPr/>
          <p:nvPr/>
        </p:nvSpPr>
        <p:spPr>
          <a:xfrm>
            <a:off x="7017249" y="2261469"/>
            <a:ext cx="431515" cy="579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Nuoli: Alas 13">
            <a:extLst>
              <a:ext uri="{FF2B5EF4-FFF2-40B4-BE49-F238E27FC236}">
                <a16:creationId xmlns:a16="http://schemas.microsoft.com/office/drawing/2014/main" id="{520B6CE8-649A-CAFC-DE16-221A0152E40F}"/>
              </a:ext>
            </a:extLst>
          </p:cNvPr>
          <p:cNvSpPr/>
          <p:nvPr/>
        </p:nvSpPr>
        <p:spPr>
          <a:xfrm>
            <a:off x="9801546" y="2718197"/>
            <a:ext cx="431515" cy="579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7" name="Kuva 16">
            <a:extLst>
              <a:ext uri="{FF2B5EF4-FFF2-40B4-BE49-F238E27FC236}">
                <a16:creationId xmlns:a16="http://schemas.microsoft.com/office/drawing/2014/main" id="{2512A8D9-444A-41DE-CD26-DC773F453112}"/>
              </a:ext>
            </a:extLst>
          </p:cNvPr>
          <p:cNvPicPr>
            <a:picLocks noChangeAspect="1"/>
          </p:cNvPicPr>
          <p:nvPr/>
        </p:nvPicPr>
        <p:blipFill rotWithShape="1">
          <a:blip r:embed="rId4"/>
          <a:srcRect l="12556" t="2397" r="20197" b="14907"/>
          <a:stretch/>
        </p:blipFill>
        <p:spPr>
          <a:xfrm>
            <a:off x="46232" y="3429000"/>
            <a:ext cx="4277142" cy="3429000"/>
          </a:xfrm>
          <a:prstGeom prst="rect">
            <a:avLst/>
          </a:prstGeom>
        </p:spPr>
      </p:pic>
      <p:sp>
        <p:nvSpPr>
          <p:cNvPr id="18" name="Nuoli: Alas 17">
            <a:extLst>
              <a:ext uri="{FF2B5EF4-FFF2-40B4-BE49-F238E27FC236}">
                <a16:creationId xmlns:a16="http://schemas.microsoft.com/office/drawing/2014/main" id="{5E9A6CE1-8786-9471-0F88-B7DA847429CF}"/>
              </a:ext>
            </a:extLst>
          </p:cNvPr>
          <p:cNvSpPr/>
          <p:nvPr/>
        </p:nvSpPr>
        <p:spPr>
          <a:xfrm>
            <a:off x="2844229" y="3964560"/>
            <a:ext cx="431515" cy="579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9" name="Nuoli: Alas 18">
            <a:extLst>
              <a:ext uri="{FF2B5EF4-FFF2-40B4-BE49-F238E27FC236}">
                <a16:creationId xmlns:a16="http://schemas.microsoft.com/office/drawing/2014/main" id="{EB94A5B8-5072-54E8-2727-BAB144741D26}"/>
              </a:ext>
            </a:extLst>
          </p:cNvPr>
          <p:cNvSpPr/>
          <p:nvPr/>
        </p:nvSpPr>
        <p:spPr>
          <a:xfrm>
            <a:off x="3479290" y="6113818"/>
            <a:ext cx="431515" cy="57979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0" name="Dian numeron paikkamerkki 19">
            <a:extLst>
              <a:ext uri="{FF2B5EF4-FFF2-40B4-BE49-F238E27FC236}">
                <a16:creationId xmlns:a16="http://schemas.microsoft.com/office/drawing/2014/main" id="{22572741-8D6B-9455-9A94-0E9DD625287A}"/>
              </a:ext>
            </a:extLst>
          </p:cNvPr>
          <p:cNvSpPr>
            <a:spLocks noGrp="1"/>
          </p:cNvSpPr>
          <p:nvPr>
            <p:ph type="sldNum" sz="quarter" idx="12"/>
          </p:nvPr>
        </p:nvSpPr>
        <p:spPr/>
        <p:txBody>
          <a:bodyPr/>
          <a:lstStyle/>
          <a:p>
            <a:fld id="{8F4AEF5D-7FAC-4949-84D2-DA5A9BB3D225}" type="slidenum">
              <a:rPr lang="fi-FI" sz="4400" smtClean="0">
                <a:solidFill>
                  <a:srgbClr val="FF0000"/>
                </a:solidFill>
              </a:rPr>
              <a:t>25</a:t>
            </a:fld>
            <a:endParaRPr lang="fi-FI" dirty="0">
              <a:solidFill>
                <a:srgbClr val="FF0000"/>
              </a:solidFill>
            </a:endParaRPr>
          </a:p>
        </p:txBody>
      </p:sp>
    </p:spTree>
    <p:extLst>
      <p:ext uri="{BB962C8B-B14F-4D97-AF65-F5344CB8AC3E}">
        <p14:creationId xmlns:p14="http://schemas.microsoft.com/office/powerpoint/2010/main" val="2066374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653BEFBC-C32F-BAB2-DE60-0513B624B26B}"/>
              </a:ext>
            </a:extLst>
          </p:cNvPr>
          <p:cNvSpPr txBox="1"/>
          <p:nvPr/>
        </p:nvSpPr>
        <p:spPr>
          <a:xfrm>
            <a:off x="482885" y="297951"/>
            <a:ext cx="3318553" cy="646331"/>
          </a:xfrm>
          <a:prstGeom prst="rect">
            <a:avLst/>
          </a:prstGeom>
          <a:noFill/>
        </p:spPr>
        <p:txBody>
          <a:bodyPr wrap="square" rtlCol="0">
            <a:spAutoFit/>
          </a:bodyPr>
          <a:lstStyle/>
          <a:p>
            <a:r>
              <a:rPr lang="fi-FI" sz="3600" dirty="0"/>
              <a:t>WILMA</a:t>
            </a:r>
          </a:p>
        </p:txBody>
      </p:sp>
      <p:pic>
        <p:nvPicPr>
          <p:cNvPr id="4" name="Kuva 3">
            <a:extLst>
              <a:ext uri="{FF2B5EF4-FFF2-40B4-BE49-F238E27FC236}">
                <a16:creationId xmlns:a16="http://schemas.microsoft.com/office/drawing/2014/main" id="{F85F99B9-EB53-A976-7BD8-7E16D2C49072}"/>
              </a:ext>
            </a:extLst>
          </p:cNvPr>
          <p:cNvPicPr>
            <a:picLocks noChangeAspect="1"/>
          </p:cNvPicPr>
          <p:nvPr/>
        </p:nvPicPr>
        <p:blipFill>
          <a:blip r:embed="rId2"/>
          <a:stretch>
            <a:fillRect/>
          </a:stretch>
        </p:blipFill>
        <p:spPr>
          <a:xfrm>
            <a:off x="5373383" y="297951"/>
            <a:ext cx="5784351" cy="3253697"/>
          </a:xfrm>
          <a:prstGeom prst="rect">
            <a:avLst/>
          </a:prstGeom>
        </p:spPr>
      </p:pic>
      <p:sp>
        <p:nvSpPr>
          <p:cNvPr id="5" name="Tekstiruutu 4">
            <a:extLst>
              <a:ext uri="{FF2B5EF4-FFF2-40B4-BE49-F238E27FC236}">
                <a16:creationId xmlns:a16="http://schemas.microsoft.com/office/drawing/2014/main" id="{5BFCBA08-2C41-7F4F-D362-1AEDA71B970C}"/>
              </a:ext>
            </a:extLst>
          </p:cNvPr>
          <p:cNvSpPr txBox="1"/>
          <p:nvPr/>
        </p:nvSpPr>
        <p:spPr>
          <a:xfrm>
            <a:off x="328774" y="1099335"/>
            <a:ext cx="3318553" cy="4524315"/>
          </a:xfrm>
          <a:prstGeom prst="rect">
            <a:avLst/>
          </a:prstGeom>
          <a:noFill/>
        </p:spPr>
        <p:txBody>
          <a:bodyPr wrap="square" rtlCol="0">
            <a:spAutoFit/>
          </a:bodyPr>
          <a:lstStyle/>
          <a:p>
            <a:r>
              <a:rPr lang="fi-FI" dirty="0"/>
              <a:t>Wilma löytyy: </a:t>
            </a:r>
            <a:r>
              <a:rPr lang="fi-FI" dirty="0" err="1"/>
              <a:t>wilma</a:t>
            </a:r>
            <a:r>
              <a:rPr lang="fi-FI" dirty="0"/>
              <a:t> </a:t>
            </a:r>
            <a:r>
              <a:rPr lang="fi-FI" dirty="0" err="1"/>
              <a:t>sodankylä</a:t>
            </a:r>
            <a:endParaRPr lang="fi-FI" dirty="0"/>
          </a:p>
          <a:p>
            <a:endParaRPr lang="fi-FI" dirty="0"/>
          </a:p>
          <a:p>
            <a:r>
              <a:rPr lang="fi-FI" dirty="0"/>
              <a:t>Kirjaudu sisään tunnuksillasi.</a:t>
            </a:r>
          </a:p>
          <a:p>
            <a:endParaRPr lang="fi-FI" dirty="0"/>
          </a:p>
          <a:p>
            <a:r>
              <a:rPr lang="fi-FI" dirty="0"/>
              <a:t>Työpuhelimeesi voit ladata Wilma-</a:t>
            </a:r>
            <a:r>
              <a:rPr lang="fi-FI" dirty="0" err="1"/>
              <a:t>appin</a:t>
            </a:r>
            <a:r>
              <a:rPr lang="fi-FI" dirty="0"/>
              <a:t>, josta näet nopeasti viestit yms. </a:t>
            </a:r>
          </a:p>
          <a:p>
            <a:endParaRPr lang="fi-FI" dirty="0"/>
          </a:p>
          <a:p>
            <a:r>
              <a:rPr lang="fi-FI" dirty="0"/>
              <a:t>Huomaathan, että </a:t>
            </a:r>
            <a:r>
              <a:rPr lang="fi-FI" dirty="0" err="1"/>
              <a:t>Appissa</a:t>
            </a:r>
            <a:r>
              <a:rPr lang="fi-FI" dirty="0"/>
              <a:t> ei ole käytössä kaikkia Wilman ominaisuuksia, mitkä ovat, kun kirjaudut Wilmaan selaimella.</a:t>
            </a:r>
          </a:p>
          <a:p>
            <a:endParaRPr lang="fi-FI" dirty="0"/>
          </a:p>
          <a:p>
            <a:r>
              <a:rPr lang="fi-FI" dirty="0"/>
              <a:t>Esim. sinä eikä vanhemmat pääse katsomaan oppimissuunnitelmia </a:t>
            </a:r>
            <a:r>
              <a:rPr lang="fi-FI" dirty="0" err="1"/>
              <a:t>appissa</a:t>
            </a:r>
            <a:r>
              <a:rPr lang="fi-FI" dirty="0"/>
              <a:t>.</a:t>
            </a:r>
          </a:p>
        </p:txBody>
      </p:sp>
      <p:pic>
        <p:nvPicPr>
          <p:cNvPr id="7" name="Kuva 6">
            <a:extLst>
              <a:ext uri="{FF2B5EF4-FFF2-40B4-BE49-F238E27FC236}">
                <a16:creationId xmlns:a16="http://schemas.microsoft.com/office/drawing/2014/main" id="{A4B4BE28-441F-8474-16AE-6692CAFD803F}"/>
              </a:ext>
            </a:extLst>
          </p:cNvPr>
          <p:cNvPicPr>
            <a:picLocks noChangeAspect="1"/>
          </p:cNvPicPr>
          <p:nvPr/>
        </p:nvPicPr>
        <p:blipFill>
          <a:blip r:embed="rId3"/>
          <a:stretch>
            <a:fillRect/>
          </a:stretch>
        </p:blipFill>
        <p:spPr>
          <a:xfrm>
            <a:off x="3801438" y="2725221"/>
            <a:ext cx="7073185" cy="3978667"/>
          </a:xfrm>
          <a:prstGeom prst="rect">
            <a:avLst/>
          </a:prstGeom>
        </p:spPr>
      </p:pic>
      <p:sp>
        <p:nvSpPr>
          <p:cNvPr id="3" name="Dian numeron paikkamerkki 2">
            <a:extLst>
              <a:ext uri="{FF2B5EF4-FFF2-40B4-BE49-F238E27FC236}">
                <a16:creationId xmlns:a16="http://schemas.microsoft.com/office/drawing/2014/main" id="{9DAA74F4-2446-B796-C52C-E0D9503498AC}"/>
              </a:ext>
            </a:extLst>
          </p:cNvPr>
          <p:cNvSpPr>
            <a:spLocks noGrp="1"/>
          </p:cNvSpPr>
          <p:nvPr>
            <p:ph type="sldNum" sz="quarter" idx="12"/>
          </p:nvPr>
        </p:nvSpPr>
        <p:spPr/>
        <p:txBody>
          <a:bodyPr/>
          <a:lstStyle/>
          <a:p>
            <a:fld id="{8F4AEF5D-7FAC-4949-84D2-DA5A9BB3D225}" type="slidenum">
              <a:rPr lang="fi-FI" sz="4400" smtClean="0">
                <a:solidFill>
                  <a:srgbClr val="FF0000"/>
                </a:solidFill>
              </a:rPr>
              <a:t>26</a:t>
            </a:fld>
            <a:endParaRPr lang="fi-FI" dirty="0">
              <a:solidFill>
                <a:srgbClr val="FF0000"/>
              </a:solidFill>
            </a:endParaRPr>
          </a:p>
        </p:txBody>
      </p:sp>
    </p:spTree>
    <p:extLst>
      <p:ext uri="{BB962C8B-B14F-4D97-AF65-F5344CB8AC3E}">
        <p14:creationId xmlns:p14="http://schemas.microsoft.com/office/powerpoint/2010/main" val="1036459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B6494DBC-F9C0-9928-B2B1-3C8D617FDE04}"/>
              </a:ext>
            </a:extLst>
          </p:cNvPr>
          <p:cNvSpPr txBox="1"/>
          <p:nvPr/>
        </p:nvSpPr>
        <p:spPr>
          <a:xfrm>
            <a:off x="472610" y="359596"/>
            <a:ext cx="7099444" cy="523220"/>
          </a:xfrm>
          <a:prstGeom prst="rect">
            <a:avLst/>
          </a:prstGeom>
          <a:noFill/>
        </p:spPr>
        <p:txBody>
          <a:bodyPr wrap="square" rtlCol="0">
            <a:spAutoFit/>
          </a:bodyPr>
          <a:lstStyle/>
          <a:p>
            <a:r>
              <a:rPr lang="fi-FI" sz="2800" dirty="0"/>
              <a:t>WILMA VIESTIN LUKEMINEN/KIRJOITTAMINEN</a:t>
            </a:r>
          </a:p>
        </p:txBody>
      </p:sp>
      <p:pic>
        <p:nvPicPr>
          <p:cNvPr id="4" name="Kuva 3">
            <a:extLst>
              <a:ext uri="{FF2B5EF4-FFF2-40B4-BE49-F238E27FC236}">
                <a16:creationId xmlns:a16="http://schemas.microsoft.com/office/drawing/2014/main" id="{D26FDD05-3739-56C9-F1F9-4246B48ACF4B}"/>
              </a:ext>
            </a:extLst>
          </p:cNvPr>
          <p:cNvPicPr>
            <a:picLocks noChangeAspect="1"/>
          </p:cNvPicPr>
          <p:nvPr/>
        </p:nvPicPr>
        <p:blipFill>
          <a:blip r:embed="rId2"/>
          <a:stretch>
            <a:fillRect/>
          </a:stretch>
        </p:blipFill>
        <p:spPr>
          <a:xfrm>
            <a:off x="174661" y="1181528"/>
            <a:ext cx="4685016" cy="2635322"/>
          </a:xfrm>
          <a:prstGeom prst="rect">
            <a:avLst/>
          </a:prstGeom>
        </p:spPr>
      </p:pic>
      <p:sp>
        <p:nvSpPr>
          <p:cNvPr id="5" name="Tekstiruutu 4">
            <a:extLst>
              <a:ext uri="{FF2B5EF4-FFF2-40B4-BE49-F238E27FC236}">
                <a16:creationId xmlns:a16="http://schemas.microsoft.com/office/drawing/2014/main" id="{B1CF04F3-243A-CE86-4AFD-7C3FCFBE5C45}"/>
              </a:ext>
            </a:extLst>
          </p:cNvPr>
          <p:cNvSpPr txBox="1"/>
          <p:nvPr/>
        </p:nvSpPr>
        <p:spPr>
          <a:xfrm>
            <a:off x="5088657" y="1202076"/>
            <a:ext cx="6380252" cy="923330"/>
          </a:xfrm>
          <a:prstGeom prst="rect">
            <a:avLst/>
          </a:prstGeom>
          <a:noFill/>
        </p:spPr>
        <p:txBody>
          <a:bodyPr wrap="square" rtlCol="0">
            <a:spAutoFit/>
          </a:bodyPr>
          <a:lstStyle/>
          <a:p>
            <a:r>
              <a:rPr lang="fi-FI" dirty="0"/>
              <a:t>Uudet viestit näkyvät etusivulla sekä viesti-välilehdellä alla.</a:t>
            </a:r>
          </a:p>
          <a:p>
            <a:endParaRPr lang="fi-FI" dirty="0"/>
          </a:p>
          <a:p>
            <a:r>
              <a:rPr lang="fi-FI" dirty="0"/>
              <a:t>Kirjoita viesti painamalla Kirjoita uusi viesti. </a:t>
            </a:r>
          </a:p>
        </p:txBody>
      </p:sp>
      <p:sp>
        <p:nvSpPr>
          <p:cNvPr id="6" name="Nuoli: Vasen 5">
            <a:extLst>
              <a:ext uri="{FF2B5EF4-FFF2-40B4-BE49-F238E27FC236}">
                <a16:creationId xmlns:a16="http://schemas.microsoft.com/office/drawing/2014/main" id="{5FADE80C-1DDD-9F63-C2BA-E8C4A9E315F9}"/>
              </a:ext>
            </a:extLst>
          </p:cNvPr>
          <p:cNvSpPr/>
          <p:nvPr/>
        </p:nvSpPr>
        <p:spPr>
          <a:xfrm rot="19760962">
            <a:off x="770562" y="919537"/>
            <a:ext cx="924674" cy="5239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Nuoli: Vasen 6">
            <a:extLst>
              <a:ext uri="{FF2B5EF4-FFF2-40B4-BE49-F238E27FC236}">
                <a16:creationId xmlns:a16="http://schemas.microsoft.com/office/drawing/2014/main" id="{00B87E70-441B-3DCA-0FBA-9846E1E119CD}"/>
              </a:ext>
            </a:extLst>
          </p:cNvPr>
          <p:cNvSpPr/>
          <p:nvPr/>
        </p:nvSpPr>
        <p:spPr>
          <a:xfrm rot="21219842">
            <a:off x="1258988" y="1741469"/>
            <a:ext cx="924674" cy="52398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D98B9B8C-A8E0-9248-8793-1F186E28B260}"/>
              </a:ext>
            </a:extLst>
          </p:cNvPr>
          <p:cNvSpPr txBox="1"/>
          <p:nvPr/>
        </p:nvSpPr>
        <p:spPr>
          <a:xfrm>
            <a:off x="16125" y="3937087"/>
            <a:ext cx="5088657" cy="2862322"/>
          </a:xfrm>
          <a:prstGeom prst="rect">
            <a:avLst/>
          </a:prstGeom>
          <a:noFill/>
        </p:spPr>
        <p:txBody>
          <a:bodyPr wrap="square" rtlCol="0">
            <a:spAutoFit/>
          </a:bodyPr>
          <a:lstStyle/>
          <a:p>
            <a:r>
              <a:rPr lang="fi-FI" dirty="0"/>
              <a:t>Kirjoita otsikko ja viesti</a:t>
            </a:r>
          </a:p>
          <a:p>
            <a:endParaRPr lang="fi-FI" dirty="0"/>
          </a:p>
          <a:p>
            <a:r>
              <a:rPr lang="fi-FI" dirty="0"/>
              <a:t>Lisää vastaanottajat –valitse vastaanottajat kohdasta.</a:t>
            </a:r>
          </a:p>
          <a:p>
            <a:r>
              <a:rPr lang="fi-FI" dirty="0"/>
              <a:t>Henkilöstö löytyy Henkilökunnasta ja ryhmät ihan lopusta esim. SMK </a:t>
            </a:r>
            <a:r>
              <a:rPr lang="fi-FI" dirty="0" err="1"/>
              <a:t>viskarit</a:t>
            </a:r>
            <a:r>
              <a:rPr lang="fi-FI" dirty="0"/>
              <a:t> Silmu.</a:t>
            </a:r>
          </a:p>
          <a:p>
            <a:endParaRPr lang="fi-FI" dirty="0"/>
          </a:p>
          <a:p>
            <a:r>
              <a:rPr lang="fi-FI" dirty="0"/>
              <a:t>Jos haluat lähettää viestin koko ryhmän vanhemmille, valitse ryhmä ja sieltä huoltajat </a:t>
            </a:r>
          </a:p>
          <a:p>
            <a:r>
              <a:rPr lang="fi-FI" dirty="0"/>
              <a:t>(</a:t>
            </a:r>
            <a:r>
              <a:rPr lang="fi-FI" dirty="0" err="1"/>
              <a:t>pun</a:t>
            </a:r>
            <a:r>
              <a:rPr lang="fi-FI" dirty="0"/>
              <a:t>. Nuoli)</a:t>
            </a:r>
          </a:p>
        </p:txBody>
      </p:sp>
      <p:pic>
        <p:nvPicPr>
          <p:cNvPr id="12" name="Kuva 11">
            <a:extLst>
              <a:ext uri="{FF2B5EF4-FFF2-40B4-BE49-F238E27FC236}">
                <a16:creationId xmlns:a16="http://schemas.microsoft.com/office/drawing/2014/main" id="{EC0D2DD3-6B86-5F21-433E-01C5EF57E005}"/>
              </a:ext>
            </a:extLst>
          </p:cNvPr>
          <p:cNvPicPr>
            <a:picLocks noChangeAspect="1"/>
          </p:cNvPicPr>
          <p:nvPr/>
        </p:nvPicPr>
        <p:blipFill>
          <a:blip r:embed="rId3"/>
          <a:stretch>
            <a:fillRect/>
          </a:stretch>
        </p:blipFill>
        <p:spPr>
          <a:xfrm>
            <a:off x="4859677" y="2732926"/>
            <a:ext cx="7333465" cy="4125074"/>
          </a:xfrm>
          <a:prstGeom prst="rect">
            <a:avLst/>
          </a:prstGeom>
        </p:spPr>
      </p:pic>
      <p:sp>
        <p:nvSpPr>
          <p:cNvPr id="13" name="Nuoli: Alas 12">
            <a:extLst>
              <a:ext uri="{FF2B5EF4-FFF2-40B4-BE49-F238E27FC236}">
                <a16:creationId xmlns:a16="http://schemas.microsoft.com/office/drawing/2014/main" id="{B17F6803-303E-DF99-B440-65BDA0788F39}"/>
              </a:ext>
            </a:extLst>
          </p:cNvPr>
          <p:cNvSpPr/>
          <p:nvPr/>
        </p:nvSpPr>
        <p:spPr>
          <a:xfrm>
            <a:off x="10438544" y="5368248"/>
            <a:ext cx="472611" cy="71405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Dian numeron paikkamerkki 2">
            <a:extLst>
              <a:ext uri="{FF2B5EF4-FFF2-40B4-BE49-F238E27FC236}">
                <a16:creationId xmlns:a16="http://schemas.microsoft.com/office/drawing/2014/main" id="{01F8CF02-D24F-F4D6-3824-96358D17E8DA}"/>
              </a:ext>
            </a:extLst>
          </p:cNvPr>
          <p:cNvSpPr>
            <a:spLocks noGrp="1"/>
          </p:cNvSpPr>
          <p:nvPr>
            <p:ph type="sldNum" sz="quarter" idx="12"/>
          </p:nvPr>
        </p:nvSpPr>
        <p:spPr/>
        <p:txBody>
          <a:bodyPr/>
          <a:lstStyle/>
          <a:p>
            <a:fld id="{8F4AEF5D-7FAC-4949-84D2-DA5A9BB3D225}" type="slidenum">
              <a:rPr lang="fi-FI" sz="4400" smtClean="0">
                <a:solidFill>
                  <a:srgbClr val="FF0000"/>
                </a:solidFill>
              </a:rPr>
              <a:t>27</a:t>
            </a:fld>
            <a:endParaRPr lang="fi-FI" dirty="0">
              <a:solidFill>
                <a:srgbClr val="FF0000"/>
              </a:solidFill>
            </a:endParaRPr>
          </a:p>
        </p:txBody>
      </p:sp>
    </p:spTree>
    <p:extLst>
      <p:ext uri="{BB962C8B-B14F-4D97-AF65-F5344CB8AC3E}">
        <p14:creationId xmlns:p14="http://schemas.microsoft.com/office/powerpoint/2010/main" val="528021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A95B463A-41FC-457F-5F23-DD34ADA58802}"/>
              </a:ext>
            </a:extLst>
          </p:cNvPr>
          <p:cNvPicPr>
            <a:picLocks noChangeAspect="1"/>
          </p:cNvPicPr>
          <p:nvPr/>
        </p:nvPicPr>
        <p:blipFill>
          <a:blip r:embed="rId2"/>
          <a:stretch>
            <a:fillRect/>
          </a:stretch>
        </p:blipFill>
        <p:spPr>
          <a:xfrm>
            <a:off x="3647326" y="780836"/>
            <a:ext cx="8390562" cy="4719691"/>
          </a:xfrm>
          <a:prstGeom prst="rect">
            <a:avLst/>
          </a:prstGeom>
        </p:spPr>
      </p:pic>
      <p:sp>
        <p:nvSpPr>
          <p:cNvPr id="4" name="Tekstiruutu 3">
            <a:extLst>
              <a:ext uri="{FF2B5EF4-FFF2-40B4-BE49-F238E27FC236}">
                <a16:creationId xmlns:a16="http://schemas.microsoft.com/office/drawing/2014/main" id="{6B16990E-8A63-6BD1-865C-DFBB090A5860}"/>
              </a:ext>
            </a:extLst>
          </p:cNvPr>
          <p:cNvSpPr txBox="1"/>
          <p:nvPr/>
        </p:nvSpPr>
        <p:spPr>
          <a:xfrm>
            <a:off x="523982" y="878523"/>
            <a:ext cx="3123344" cy="4524315"/>
          </a:xfrm>
          <a:prstGeom prst="rect">
            <a:avLst/>
          </a:prstGeom>
          <a:noFill/>
        </p:spPr>
        <p:txBody>
          <a:bodyPr wrap="square" rtlCol="0">
            <a:spAutoFit/>
          </a:bodyPr>
          <a:lstStyle/>
          <a:p>
            <a:r>
              <a:rPr lang="fi-FI" dirty="0"/>
              <a:t>Huomioi, että valinnat ovat tyhjät. Vanhemmilta täytyy olla erikseen lupa, jotta saamme laittaa näkyviin vastaanottajien nimet!</a:t>
            </a:r>
          </a:p>
          <a:p>
            <a:endParaRPr lang="fi-FI" dirty="0"/>
          </a:p>
          <a:p>
            <a:r>
              <a:rPr lang="fi-FI" dirty="0"/>
              <a:t>Voit myös ajastaa viestin lähtemään tiettynä päivänä tiettyyn aikaan.</a:t>
            </a:r>
          </a:p>
          <a:p>
            <a:endParaRPr lang="fi-FI" dirty="0"/>
          </a:p>
          <a:p>
            <a:r>
              <a:rPr lang="fi-FI" dirty="0"/>
              <a:t>Lisäksi viestin voi lähettää myös sähköpostitse sekä viestinä (edellyttää ilmeisesti, että vanhemmat ovat syöttäneet Wilmaan sähköpostin ja puhelinnumeron).</a:t>
            </a:r>
          </a:p>
        </p:txBody>
      </p:sp>
      <p:sp>
        <p:nvSpPr>
          <p:cNvPr id="2" name="Dian numeron paikkamerkki 1">
            <a:extLst>
              <a:ext uri="{FF2B5EF4-FFF2-40B4-BE49-F238E27FC236}">
                <a16:creationId xmlns:a16="http://schemas.microsoft.com/office/drawing/2014/main" id="{CB90A493-6961-96B3-6B42-02D4110CF9DC}"/>
              </a:ext>
            </a:extLst>
          </p:cNvPr>
          <p:cNvSpPr>
            <a:spLocks noGrp="1"/>
          </p:cNvSpPr>
          <p:nvPr>
            <p:ph type="sldNum" sz="quarter" idx="12"/>
          </p:nvPr>
        </p:nvSpPr>
        <p:spPr/>
        <p:txBody>
          <a:bodyPr/>
          <a:lstStyle/>
          <a:p>
            <a:fld id="{8F4AEF5D-7FAC-4949-84D2-DA5A9BB3D225}" type="slidenum">
              <a:rPr lang="fi-FI" sz="4400" smtClean="0">
                <a:solidFill>
                  <a:srgbClr val="FF0000"/>
                </a:solidFill>
              </a:rPr>
              <a:t>28</a:t>
            </a:fld>
            <a:endParaRPr lang="fi-FI" dirty="0">
              <a:solidFill>
                <a:srgbClr val="FF0000"/>
              </a:solidFill>
            </a:endParaRPr>
          </a:p>
        </p:txBody>
      </p:sp>
    </p:spTree>
    <p:extLst>
      <p:ext uri="{BB962C8B-B14F-4D97-AF65-F5344CB8AC3E}">
        <p14:creationId xmlns:p14="http://schemas.microsoft.com/office/powerpoint/2010/main" val="3611474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B820E73E-EDF8-EF9C-B5AF-2551752F7323}"/>
              </a:ext>
            </a:extLst>
          </p:cNvPr>
          <p:cNvSpPr txBox="1"/>
          <p:nvPr/>
        </p:nvSpPr>
        <p:spPr>
          <a:xfrm>
            <a:off x="842481" y="184935"/>
            <a:ext cx="6400800" cy="769441"/>
          </a:xfrm>
          <a:prstGeom prst="rect">
            <a:avLst/>
          </a:prstGeom>
          <a:noFill/>
        </p:spPr>
        <p:txBody>
          <a:bodyPr wrap="square" rtlCol="0">
            <a:spAutoFit/>
          </a:bodyPr>
          <a:lstStyle/>
          <a:p>
            <a:r>
              <a:rPr lang="fi-FI" sz="4400" dirty="0"/>
              <a:t>GRANLUND MANAGER</a:t>
            </a:r>
          </a:p>
        </p:txBody>
      </p:sp>
      <p:pic>
        <p:nvPicPr>
          <p:cNvPr id="4" name="Kuva 3">
            <a:extLst>
              <a:ext uri="{FF2B5EF4-FFF2-40B4-BE49-F238E27FC236}">
                <a16:creationId xmlns:a16="http://schemas.microsoft.com/office/drawing/2014/main" id="{6C864A93-7C19-816A-0811-BCB3821BC6E8}"/>
              </a:ext>
            </a:extLst>
          </p:cNvPr>
          <p:cNvPicPr>
            <a:picLocks noChangeAspect="1"/>
          </p:cNvPicPr>
          <p:nvPr/>
        </p:nvPicPr>
        <p:blipFill>
          <a:blip r:embed="rId2"/>
          <a:stretch>
            <a:fillRect/>
          </a:stretch>
        </p:blipFill>
        <p:spPr>
          <a:xfrm>
            <a:off x="195209" y="989208"/>
            <a:ext cx="6400800" cy="3600450"/>
          </a:xfrm>
          <a:prstGeom prst="rect">
            <a:avLst/>
          </a:prstGeom>
        </p:spPr>
      </p:pic>
      <p:sp>
        <p:nvSpPr>
          <p:cNvPr id="5" name="Nuoli: Vasen 4">
            <a:extLst>
              <a:ext uri="{FF2B5EF4-FFF2-40B4-BE49-F238E27FC236}">
                <a16:creationId xmlns:a16="http://schemas.microsoft.com/office/drawing/2014/main" id="{7C088314-AADB-6CBD-7A26-D483968DAD4D}"/>
              </a:ext>
            </a:extLst>
          </p:cNvPr>
          <p:cNvSpPr/>
          <p:nvPr/>
        </p:nvSpPr>
        <p:spPr>
          <a:xfrm>
            <a:off x="5229547" y="2301411"/>
            <a:ext cx="1602768" cy="29795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a:extLst>
              <a:ext uri="{FF2B5EF4-FFF2-40B4-BE49-F238E27FC236}">
                <a16:creationId xmlns:a16="http://schemas.microsoft.com/office/drawing/2014/main" id="{A1303837-3C9A-32C6-E705-CF20BA0683F4}"/>
              </a:ext>
            </a:extLst>
          </p:cNvPr>
          <p:cNvPicPr>
            <a:picLocks noChangeAspect="1"/>
          </p:cNvPicPr>
          <p:nvPr/>
        </p:nvPicPr>
        <p:blipFill>
          <a:blip r:embed="rId3"/>
          <a:stretch>
            <a:fillRect/>
          </a:stretch>
        </p:blipFill>
        <p:spPr>
          <a:xfrm>
            <a:off x="2774022" y="3358843"/>
            <a:ext cx="6154221" cy="3461750"/>
          </a:xfrm>
          <a:prstGeom prst="rect">
            <a:avLst/>
          </a:prstGeom>
        </p:spPr>
      </p:pic>
      <p:sp>
        <p:nvSpPr>
          <p:cNvPr id="8" name="Nuoli: Alas 7">
            <a:extLst>
              <a:ext uri="{FF2B5EF4-FFF2-40B4-BE49-F238E27FC236}">
                <a16:creationId xmlns:a16="http://schemas.microsoft.com/office/drawing/2014/main" id="{552CC245-B86D-0293-AAD5-5B519417D2A6}"/>
              </a:ext>
            </a:extLst>
          </p:cNvPr>
          <p:cNvSpPr/>
          <p:nvPr/>
        </p:nvSpPr>
        <p:spPr>
          <a:xfrm>
            <a:off x="7078894" y="2789433"/>
            <a:ext cx="308225" cy="29024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Kuva 9">
            <a:extLst>
              <a:ext uri="{FF2B5EF4-FFF2-40B4-BE49-F238E27FC236}">
                <a16:creationId xmlns:a16="http://schemas.microsoft.com/office/drawing/2014/main" id="{038C43B2-4E1B-FCC9-0CD3-D25B2A3A8EED}"/>
              </a:ext>
            </a:extLst>
          </p:cNvPr>
          <p:cNvPicPr>
            <a:picLocks noChangeAspect="1"/>
          </p:cNvPicPr>
          <p:nvPr/>
        </p:nvPicPr>
        <p:blipFill>
          <a:blip r:embed="rId4"/>
          <a:stretch>
            <a:fillRect/>
          </a:stretch>
        </p:blipFill>
        <p:spPr>
          <a:xfrm>
            <a:off x="8018409" y="3698697"/>
            <a:ext cx="4091397" cy="2301411"/>
          </a:xfrm>
          <a:prstGeom prst="rect">
            <a:avLst/>
          </a:prstGeom>
        </p:spPr>
      </p:pic>
      <p:sp>
        <p:nvSpPr>
          <p:cNvPr id="11" name="Tekstiruutu 10">
            <a:extLst>
              <a:ext uri="{FF2B5EF4-FFF2-40B4-BE49-F238E27FC236}">
                <a16:creationId xmlns:a16="http://schemas.microsoft.com/office/drawing/2014/main" id="{1529EEC5-4AAE-8714-44BB-FCDCCFAE68E8}"/>
              </a:ext>
            </a:extLst>
          </p:cNvPr>
          <p:cNvSpPr txBox="1"/>
          <p:nvPr/>
        </p:nvSpPr>
        <p:spPr>
          <a:xfrm>
            <a:off x="6832316" y="482885"/>
            <a:ext cx="4798032" cy="2308324"/>
          </a:xfrm>
          <a:prstGeom prst="rect">
            <a:avLst/>
          </a:prstGeom>
          <a:noFill/>
        </p:spPr>
        <p:txBody>
          <a:bodyPr wrap="square" rtlCol="0">
            <a:spAutoFit/>
          </a:bodyPr>
          <a:lstStyle/>
          <a:p>
            <a:r>
              <a:rPr lang="fi-FI" dirty="0"/>
              <a:t>Granlund Manageriin tehdään kaikki kiinteistöä koskevat ilmoitukset. Löytyy tiedotteet – pysyvät tiedotteet- linkki Granlund Manageriin. </a:t>
            </a:r>
          </a:p>
          <a:p>
            <a:endParaRPr lang="fi-FI" dirty="0"/>
          </a:p>
          <a:p>
            <a:r>
              <a:rPr lang="fi-FI" dirty="0"/>
              <a:t>Täytä tiedot ja lähetä. </a:t>
            </a:r>
          </a:p>
          <a:p>
            <a:endParaRPr lang="fi-FI" dirty="0"/>
          </a:p>
          <a:p>
            <a:r>
              <a:rPr lang="fi-FI" dirty="0"/>
              <a:t>Muista tehdä aina mm. eritetahroista ( mm. </a:t>
            </a:r>
            <a:r>
              <a:rPr lang="fi-FI" dirty="0" err="1"/>
              <a:t>veri,oksennus</a:t>
            </a:r>
            <a:r>
              <a:rPr lang="fi-FI" dirty="0"/>
              <a:t>, ulosteet)</a:t>
            </a:r>
          </a:p>
        </p:txBody>
      </p:sp>
      <p:sp>
        <p:nvSpPr>
          <p:cNvPr id="3" name="Dian numeron paikkamerkki 2">
            <a:extLst>
              <a:ext uri="{FF2B5EF4-FFF2-40B4-BE49-F238E27FC236}">
                <a16:creationId xmlns:a16="http://schemas.microsoft.com/office/drawing/2014/main" id="{9E2B26EA-C9C0-2DA1-8C62-66383693EF46}"/>
              </a:ext>
            </a:extLst>
          </p:cNvPr>
          <p:cNvSpPr>
            <a:spLocks noGrp="1"/>
          </p:cNvSpPr>
          <p:nvPr>
            <p:ph type="sldNum" sz="quarter" idx="12"/>
          </p:nvPr>
        </p:nvSpPr>
        <p:spPr/>
        <p:txBody>
          <a:bodyPr/>
          <a:lstStyle/>
          <a:p>
            <a:fld id="{8F4AEF5D-7FAC-4949-84D2-DA5A9BB3D225}" type="slidenum">
              <a:rPr lang="fi-FI" sz="4400" smtClean="0">
                <a:solidFill>
                  <a:srgbClr val="FF0000"/>
                </a:solidFill>
              </a:rPr>
              <a:t>29</a:t>
            </a:fld>
            <a:endParaRPr lang="fi-FI" dirty="0">
              <a:solidFill>
                <a:srgbClr val="FF0000"/>
              </a:solidFill>
            </a:endParaRPr>
          </a:p>
        </p:txBody>
      </p:sp>
    </p:spTree>
    <p:extLst>
      <p:ext uri="{BB962C8B-B14F-4D97-AF65-F5344CB8AC3E}">
        <p14:creationId xmlns:p14="http://schemas.microsoft.com/office/powerpoint/2010/main" val="3141595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C583C236-BDA2-D59A-4F4B-EB49FEA09931}"/>
              </a:ext>
            </a:extLst>
          </p:cNvPr>
          <p:cNvPicPr>
            <a:picLocks noChangeAspect="1"/>
          </p:cNvPicPr>
          <p:nvPr/>
        </p:nvPicPr>
        <p:blipFill>
          <a:blip r:embed="rId2"/>
          <a:stretch>
            <a:fillRect/>
          </a:stretch>
        </p:blipFill>
        <p:spPr>
          <a:xfrm>
            <a:off x="0" y="1689739"/>
            <a:ext cx="8825501" cy="4964344"/>
          </a:xfrm>
          <a:prstGeom prst="rect">
            <a:avLst/>
          </a:prstGeom>
        </p:spPr>
      </p:pic>
      <p:sp>
        <p:nvSpPr>
          <p:cNvPr id="6" name="Nuoli: Vasen 5">
            <a:extLst>
              <a:ext uri="{FF2B5EF4-FFF2-40B4-BE49-F238E27FC236}">
                <a16:creationId xmlns:a16="http://schemas.microsoft.com/office/drawing/2014/main" id="{1C8389AA-0036-42EB-9803-11FB49DF552B}"/>
              </a:ext>
            </a:extLst>
          </p:cNvPr>
          <p:cNvSpPr/>
          <p:nvPr/>
        </p:nvSpPr>
        <p:spPr>
          <a:xfrm rot="19020798">
            <a:off x="-151256" y="5111341"/>
            <a:ext cx="2294562" cy="102750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4E8B1E72-028D-4506-9FD6-E13BF8B29C62}"/>
              </a:ext>
            </a:extLst>
          </p:cNvPr>
          <p:cNvSpPr txBox="1"/>
          <p:nvPr/>
        </p:nvSpPr>
        <p:spPr>
          <a:xfrm>
            <a:off x="1345915" y="203917"/>
            <a:ext cx="5014967" cy="1477328"/>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1. Kirjaudu koneelle</a:t>
            </a:r>
          </a:p>
          <a:p>
            <a:r>
              <a:rPr lang="fi-FI" dirty="0">
                <a:cs typeface="Calibri"/>
              </a:rPr>
              <a:t>2. Paina alhaalla ruutu lipusta. </a:t>
            </a:r>
          </a:p>
          <a:p>
            <a:r>
              <a:rPr lang="fi-FI" dirty="0">
                <a:cs typeface="Calibri"/>
              </a:rPr>
              <a:t>3. Valitse Office 365</a:t>
            </a:r>
          </a:p>
          <a:p>
            <a:endParaRPr lang="fi-FI" dirty="0">
              <a:cs typeface="Calibri"/>
            </a:endParaRPr>
          </a:p>
          <a:p>
            <a:endParaRPr lang="fi-FI" dirty="0">
              <a:cs typeface="Calibri"/>
            </a:endParaRPr>
          </a:p>
        </p:txBody>
      </p:sp>
      <p:sp>
        <p:nvSpPr>
          <p:cNvPr id="10" name="Nuoli: Vasen 9">
            <a:extLst>
              <a:ext uri="{FF2B5EF4-FFF2-40B4-BE49-F238E27FC236}">
                <a16:creationId xmlns:a16="http://schemas.microsoft.com/office/drawing/2014/main" id="{DE186359-20F3-05A0-E150-DAAD5631CFE0}"/>
              </a:ext>
            </a:extLst>
          </p:cNvPr>
          <p:cNvSpPr/>
          <p:nvPr/>
        </p:nvSpPr>
        <p:spPr>
          <a:xfrm rot="19020798">
            <a:off x="2508037" y="4116647"/>
            <a:ext cx="2294562" cy="102750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3" name="Tekstiruutu 12">
            <a:extLst>
              <a:ext uri="{FF2B5EF4-FFF2-40B4-BE49-F238E27FC236}">
                <a16:creationId xmlns:a16="http://schemas.microsoft.com/office/drawing/2014/main" id="{FB088021-C4BA-D2F0-8794-655B97F111AE}"/>
              </a:ext>
            </a:extLst>
          </p:cNvPr>
          <p:cNvSpPr txBox="1"/>
          <p:nvPr/>
        </p:nvSpPr>
        <p:spPr>
          <a:xfrm>
            <a:off x="5650787" y="236178"/>
            <a:ext cx="2465798" cy="1200329"/>
          </a:xfrm>
          <a:prstGeom prst="rect">
            <a:avLst/>
          </a:prstGeom>
          <a:noFill/>
        </p:spPr>
        <p:txBody>
          <a:bodyPr wrap="square" rtlCol="0">
            <a:spAutoFit/>
          </a:bodyPr>
          <a:lstStyle/>
          <a:p>
            <a:r>
              <a:rPr lang="fi-FI" dirty="0"/>
              <a:t>Kotona Officeen kirjautuminen onnistuu: portal.office.com tai googleta </a:t>
            </a:r>
            <a:r>
              <a:rPr lang="fi-FI" dirty="0" err="1"/>
              <a:t>office</a:t>
            </a:r>
            <a:r>
              <a:rPr lang="fi-FI" dirty="0"/>
              <a:t> 365.</a:t>
            </a:r>
          </a:p>
        </p:txBody>
      </p:sp>
      <p:pic>
        <p:nvPicPr>
          <p:cNvPr id="15" name="Kuva 14">
            <a:extLst>
              <a:ext uri="{FF2B5EF4-FFF2-40B4-BE49-F238E27FC236}">
                <a16:creationId xmlns:a16="http://schemas.microsoft.com/office/drawing/2014/main" id="{45349D53-481D-6F60-6992-1D1D1870053D}"/>
              </a:ext>
            </a:extLst>
          </p:cNvPr>
          <p:cNvPicPr>
            <a:picLocks noChangeAspect="1"/>
          </p:cNvPicPr>
          <p:nvPr/>
        </p:nvPicPr>
        <p:blipFill>
          <a:blip r:embed="rId3"/>
          <a:stretch>
            <a:fillRect/>
          </a:stretch>
        </p:blipFill>
        <p:spPr>
          <a:xfrm>
            <a:off x="4844859" y="2188998"/>
            <a:ext cx="7050356" cy="3965825"/>
          </a:xfrm>
          <a:prstGeom prst="rect">
            <a:avLst/>
          </a:prstGeom>
        </p:spPr>
      </p:pic>
      <p:sp>
        <p:nvSpPr>
          <p:cNvPr id="16" name="Tekstiruutu 15">
            <a:extLst>
              <a:ext uri="{FF2B5EF4-FFF2-40B4-BE49-F238E27FC236}">
                <a16:creationId xmlns:a16="http://schemas.microsoft.com/office/drawing/2014/main" id="{A8B1C18E-4F07-7A59-C344-0458468CEDD0}"/>
              </a:ext>
            </a:extLst>
          </p:cNvPr>
          <p:cNvSpPr txBox="1"/>
          <p:nvPr/>
        </p:nvSpPr>
        <p:spPr>
          <a:xfrm>
            <a:off x="8753582" y="308225"/>
            <a:ext cx="2825393" cy="1477328"/>
          </a:xfrm>
          <a:prstGeom prst="rect">
            <a:avLst/>
          </a:prstGeom>
          <a:noFill/>
        </p:spPr>
        <p:txBody>
          <a:bodyPr wrap="square" rtlCol="0">
            <a:spAutoFit/>
          </a:bodyPr>
          <a:lstStyle/>
          <a:p>
            <a:r>
              <a:rPr lang="fi-FI" dirty="0"/>
              <a:t>Avautuu tämä näkymä:</a:t>
            </a:r>
          </a:p>
          <a:p>
            <a:r>
              <a:rPr lang="fi-FI" dirty="0"/>
              <a:t>Vasemmasta reunasta pääset mm. sähköpostiin ja </a:t>
            </a:r>
            <a:r>
              <a:rPr lang="fi-FI" dirty="0" err="1"/>
              <a:t>Teamsiin</a:t>
            </a:r>
            <a:r>
              <a:rPr lang="fi-FI" dirty="0"/>
              <a:t>. Pienistä neliöistä löytyy lisää toimintoja.</a:t>
            </a:r>
          </a:p>
        </p:txBody>
      </p:sp>
      <p:sp>
        <p:nvSpPr>
          <p:cNvPr id="17" name="Ellipsi 16">
            <a:extLst>
              <a:ext uri="{FF2B5EF4-FFF2-40B4-BE49-F238E27FC236}">
                <a16:creationId xmlns:a16="http://schemas.microsoft.com/office/drawing/2014/main" id="{410EC477-37C1-0534-1A04-DB3F49FC2F5F}"/>
              </a:ext>
            </a:extLst>
          </p:cNvPr>
          <p:cNvSpPr/>
          <p:nvPr/>
        </p:nvSpPr>
        <p:spPr>
          <a:xfrm>
            <a:off x="4844859" y="2506894"/>
            <a:ext cx="405235" cy="33904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Dian numeron paikkamerkki 1">
            <a:extLst>
              <a:ext uri="{FF2B5EF4-FFF2-40B4-BE49-F238E27FC236}">
                <a16:creationId xmlns:a16="http://schemas.microsoft.com/office/drawing/2014/main" id="{349A791E-25D3-79C7-8393-CC5FA2EF7D1E}"/>
              </a:ext>
            </a:extLst>
          </p:cNvPr>
          <p:cNvSpPr>
            <a:spLocks noGrp="1"/>
          </p:cNvSpPr>
          <p:nvPr>
            <p:ph type="sldNum" sz="quarter" idx="12"/>
          </p:nvPr>
        </p:nvSpPr>
        <p:spPr/>
        <p:txBody>
          <a:bodyPr/>
          <a:lstStyle/>
          <a:p>
            <a:fld id="{8F4AEF5D-7FAC-4949-84D2-DA5A9BB3D225}" type="slidenum">
              <a:rPr lang="fi-FI" sz="4400" smtClean="0">
                <a:solidFill>
                  <a:srgbClr val="FF0000"/>
                </a:solidFill>
              </a:rPr>
              <a:t>3</a:t>
            </a:fld>
            <a:endParaRPr lang="fi-FI" sz="4400" dirty="0">
              <a:solidFill>
                <a:srgbClr val="FF0000"/>
              </a:solidFill>
            </a:endParaRPr>
          </a:p>
        </p:txBody>
      </p:sp>
    </p:spTree>
    <p:extLst>
      <p:ext uri="{BB962C8B-B14F-4D97-AF65-F5344CB8AC3E}">
        <p14:creationId xmlns:p14="http://schemas.microsoft.com/office/powerpoint/2010/main" val="7222564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7F981DEA-500A-7D33-BFB3-64516079E8C4}"/>
              </a:ext>
            </a:extLst>
          </p:cNvPr>
          <p:cNvSpPr txBox="1"/>
          <p:nvPr/>
        </p:nvSpPr>
        <p:spPr>
          <a:xfrm>
            <a:off x="318499" y="503434"/>
            <a:ext cx="8938517" cy="707886"/>
          </a:xfrm>
          <a:prstGeom prst="rect">
            <a:avLst/>
          </a:prstGeom>
          <a:noFill/>
        </p:spPr>
        <p:txBody>
          <a:bodyPr wrap="square" rtlCol="0">
            <a:spAutoFit/>
          </a:bodyPr>
          <a:lstStyle/>
          <a:p>
            <a:r>
              <a:rPr lang="fi-FI" sz="4000" dirty="0"/>
              <a:t>OPPIMISSUUNNITELMAT WILMASSA</a:t>
            </a:r>
          </a:p>
        </p:txBody>
      </p:sp>
      <p:pic>
        <p:nvPicPr>
          <p:cNvPr id="4" name="Kuva 3">
            <a:extLst>
              <a:ext uri="{FF2B5EF4-FFF2-40B4-BE49-F238E27FC236}">
                <a16:creationId xmlns:a16="http://schemas.microsoft.com/office/drawing/2014/main" id="{7F01D671-7338-4E1A-B249-0D9036E7E8D9}"/>
              </a:ext>
            </a:extLst>
          </p:cNvPr>
          <p:cNvPicPr>
            <a:picLocks noChangeAspect="1"/>
          </p:cNvPicPr>
          <p:nvPr/>
        </p:nvPicPr>
        <p:blipFill>
          <a:blip r:embed="rId2"/>
          <a:stretch>
            <a:fillRect/>
          </a:stretch>
        </p:blipFill>
        <p:spPr>
          <a:xfrm>
            <a:off x="318499" y="1356188"/>
            <a:ext cx="5735264" cy="3226086"/>
          </a:xfrm>
          <a:prstGeom prst="rect">
            <a:avLst/>
          </a:prstGeom>
        </p:spPr>
      </p:pic>
      <p:pic>
        <p:nvPicPr>
          <p:cNvPr id="6" name="Kuva 5">
            <a:extLst>
              <a:ext uri="{FF2B5EF4-FFF2-40B4-BE49-F238E27FC236}">
                <a16:creationId xmlns:a16="http://schemas.microsoft.com/office/drawing/2014/main" id="{5B069930-9994-7514-7ACF-5AB8086B9543}"/>
              </a:ext>
            </a:extLst>
          </p:cNvPr>
          <p:cNvPicPr>
            <a:picLocks noChangeAspect="1"/>
          </p:cNvPicPr>
          <p:nvPr/>
        </p:nvPicPr>
        <p:blipFill>
          <a:blip r:embed="rId3"/>
          <a:stretch>
            <a:fillRect/>
          </a:stretch>
        </p:blipFill>
        <p:spPr>
          <a:xfrm>
            <a:off x="1629025" y="3883632"/>
            <a:ext cx="4958994" cy="2789434"/>
          </a:xfrm>
          <a:prstGeom prst="rect">
            <a:avLst/>
          </a:prstGeom>
        </p:spPr>
      </p:pic>
      <p:sp>
        <p:nvSpPr>
          <p:cNvPr id="7" name="Nuoli: Vasen 6">
            <a:extLst>
              <a:ext uri="{FF2B5EF4-FFF2-40B4-BE49-F238E27FC236}">
                <a16:creationId xmlns:a16="http://schemas.microsoft.com/office/drawing/2014/main" id="{2DFDD715-0785-F160-3773-8FCCDC74AEF5}"/>
              </a:ext>
            </a:extLst>
          </p:cNvPr>
          <p:cNvSpPr/>
          <p:nvPr/>
        </p:nvSpPr>
        <p:spPr>
          <a:xfrm>
            <a:off x="3020602" y="1622287"/>
            <a:ext cx="1428108" cy="277402"/>
          </a:xfrm>
          <a:prstGeom prst="leftArrow">
            <a:avLst>
              <a:gd name="adj1" fmla="val 50000"/>
              <a:gd name="adj2" fmla="val 38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8" name="Nuoli: Vasen 7">
            <a:extLst>
              <a:ext uri="{FF2B5EF4-FFF2-40B4-BE49-F238E27FC236}">
                <a16:creationId xmlns:a16="http://schemas.microsoft.com/office/drawing/2014/main" id="{A741BB53-87C6-F743-C431-F29F3EAFEEA5}"/>
              </a:ext>
            </a:extLst>
          </p:cNvPr>
          <p:cNvSpPr/>
          <p:nvPr/>
        </p:nvSpPr>
        <p:spPr>
          <a:xfrm>
            <a:off x="2946971" y="2782751"/>
            <a:ext cx="1428108" cy="277402"/>
          </a:xfrm>
          <a:prstGeom prst="leftArrow">
            <a:avLst>
              <a:gd name="adj1" fmla="val 50000"/>
              <a:gd name="adj2" fmla="val 38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Nuoli: Vasen 8">
            <a:extLst>
              <a:ext uri="{FF2B5EF4-FFF2-40B4-BE49-F238E27FC236}">
                <a16:creationId xmlns:a16="http://schemas.microsoft.com/office/drawing/2014/main" id="{CDDA0E8A-A9AE-62C6-77AC-CCEE5B378931}"/>
              </a:ext>
            </a:extLst>
          </p:cNvPr>
          <p:cNvSpPr/>
          <p:nvPr/>
        </p:nvSpPr>
        <p:spPr>
          <a:xfrm>
            <a:off x="2946971" y="5586824"/>
            <a:ext cx="1428108" cy="277402"/>
          </a:xfrm>
          <a:prstGeom prst="leftArrow">
            <a:avLst>
              <a:gd name="adj1" fmla="val 50000"/>
              <a:gd name="adj2" fmla="val 388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D47D6069-B171-9FFE-229A-4554E9225DF9}"/>
              </a:ext>
            </a:extLst>
          </p:cNvPr>
          <p:cNvSpPr txBox="1"/>
          <p:nvPr/>
        </p:nvSpPr>
        <p:spPr>
          <a:xfrm>
            <a:off x="6588020" y="1622287"/>
            <a:ext cx="4583360" cy="2031325"/>
          </a:xfrm>
          <a:prstGeom prst="rect">
            <a:avLst/>
          </a:prstGeom>
          <a:noFill/>
        </p:spPr>
        <p:txBody>
          <a:bodyPr wrap="square" rtlCol="0">
            <a:spAutoFit/>
          </a:bodyPr>
          <a:lstStyle/>
          <a:p>
            <a:r>
              <a:rPr lang="fi-FI" dirty="0"/>
              <a:t>1. Paina yläpalkista kolmea pistettä</a:t>
            </a:r>
          </a:p>
          <a:p>
            <a:r>
              <a:rPr lang="fi-FI" dirty="0"/>
              <a:t>2. Opiskelijat</a:t>
            </a:r>
          </a:p>
          <a:p>
            <a:r>
              <a:rPr lang="fi-FI" dirty="0"/>
              <a:t>3. Etsi oma ryhmäsi (ollaan viimeisillä sivuilla)</a:t>
            </a:r>
          </a:p>
          <a:p>
            <a:r>
              <a:rPr lang="fi-FI" dirty="0"/>
              <a:t>4. Valitse lapsi</a:t>
            </a:r>
          </a:p>
          <a:p>
            <a:r>
              <a:rPr lang="fi-FI" dirty="0"/>
              <a:t>5. Valitse Tuki välilehti</a:t>
            </a:r>
          </a:p>
          <a:p>
            <a:r>
              <a:rPr lang="fi-FI" dirty="0"/>
              <a:t>6. Lue oppimissuunnitelma tai tee uusi lisäämällä uusi oppimissuunnitelma, esiopetus</a:t>
            </a:r>
          </a:p>
        </p:txBody>
      </p:sp>
      <p:pic>
        <p:nvPicPr>
          <p:cNvPr id="24" name="Kuva 23">
            <a:extLst>
              <a:ext uri="{FF2B5EF4-FFF2-40B4-BE49-F238E27FC236}">
                <a16:creationId xmlns:a16="http://schemas.microsoft.com/office/drawing/2014/main" id="{5B90B150-4CD2-C358-C527-0B0A9176176C}"/>
              </a:ext>
            </a:extLst>
          </p:cNvPr>
          <p:cNvPicPr>
            <a:picLocks noChangeAspect="1"/>
          </p:cNvPicPr>
          <p:nvPr/>
        </p:nvPicPr>
        <p:blipFill>
          <a:blip r:embed="rId4"/>
          <a:stretch>
            <a:fillRect/>
          </a:stretch>
        </p:blipFill>
        <p:spPr>
          <a:xfrm>
            <a:off x="4787757" y="4719786"/>
            <a:ext cx="7033591" cy="1546791"/>
          </a:xfrm>
          <a:prstGeom prst="rect">
            <a:avLst/>
          </a:prstGeom>
        </p:spPr>
      </p:pic>
      <p:sp>
        <p:nvSpPr>
          <p:cNvPr id="20" name="Nuoli: Alas 19">
            <a:extLst>
              <a:ext uri="{FF2B5EF4-FFF2-40B4-BE49-F238E27FC236}">
                <a16:creationId xmlns:a16="http://schemas.microsoft.com/office/drawing/2014/main" id="{3CC663F4-EF24-43D3-0238-F84134AD85B0}"/>
              </a:ext>
            </a:extLst>
          </p:cNvPr>
          <p:cNvSpPr/>
          <p:nvPr/>
        </p:nvSpPr>
        <p:spPr>
          <a:xfrm>
            <a:off x="9063203" y="4064579"/>
            <a:ext cx="387626" cy="778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5" name="Nuoli: Alas 24">
            <a:extLst>
              <a:ext uri="{FF2B5EF4-FFF2-40B4-BE49-F238E27FC236}">
                <a16:creationId xmlns:a16="http://schemas.microsoft.com/office/drawing/2014/main" id="{B3E49969-4AB8-FCCB-4447-3DA350289636}"/>
              </a:ext>
            </a:extLst>
          </p:cNvPr>
          <p:cNvSpPr/>
          <p:nvPr/>
        </p:nvSpPr>
        <p:spPr>
          <a:xfrm>
            <a:off x="10646838" y="4846302"/>
            <a:ext cx="387626" cy="778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26" name="Nuoli: Alas 25">
            <a:extLst>
              <a:ext uri="{FF2B5EF4-FFF2-40B4-BE49-F238E27FC236}">
                <a16:creationId xmlns:a16="http://schemas.microsoft.com/office/drawing/2014/main" id="{B87C44E9-712C-0A7E-7473-BC53BED93F7D}"/>
              </a:ext>
            </a:extLst>
          </p:cNvPr>
          <p:cNvSpPr/>
          <p:nvPr/>
        </p:nvSpPr>
        <p:spPr>
          <a:xfrm>
            <a:off x="6154351" y="4957902"/>
            <a:ext cx="387626" cy="77882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dirty="0"/>
          </a:p>
        </p:txBody>
      </p:sp>
      <p:sp>
        <p:nvSpPr>
          <p:cNvPr id="3" name="Dian numeron paikkamerkki 2">
            <a:extLst>
              <a:ext uri="{FF2B5EF4-FFF2-40B4-BE49-F238E27FC236}">
                <a16:creationId xmlns:a16="http://schemas.microsoft.com/office/drawing/2014/main" id="{9D2126D5-0BB2-8379-C31C-BEA14E10A3E2}"/>
              </a:ext>
            </a:extLst>
          </p:cNvPr>
          <p:cNvSpPr>
            <a:spLocks noGrp="1"/>
          </p:cNvSpPr>
          <p:nvPr>
            <p:ph type="sldNum" sz="quarter" idx="12"/>
          </p:nvPr>
        </p:nvSpPr>
        <p:spPr/>
        <p:txBody>
          <a:bodyPr/>
          <a:lstStyle/>
          <a:p>
            <a:fld id="{8F4AEF5D-7FAC-4949-84D2-DA5A9BB3D225}" type="slidenum">
              <a:rPr lang="fi-FI" sz="4400" smtClean="0">
                <a:solidFill>
                  <a:srgbClr val="FF0000"/>
                </a:solidFill>
              </a:rPr>
              <a:t>30</a:t>
            </a:fld>
            <a:endParaRPr lang="fi-FI" dirty="0">
              <a:solidFill>
                <a:srgbClr val="FF0000"/>
              </a:solidFill>
            </a:endParaRPr>
          </a:p>
        </p:txBody>
      </p:sp>
    </p:spTree>
    <p:extLst>
      <p:ext uri="{BB962C8B-B14F-4D97-AF65-F5344CB8AC3E}">
        <p14:creationId xmlns:p14="http://schemas.microsoft.com/office/powerpoint/2010/main" val="954093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C21BFE19-C130-E094-1C65-F27E43A51BD7}"/>
              </a:ext>
            </a:extLst>
          </p:cNvPr>
          <p:cNvSpPr txBox="1"/>
          <p:nvPr/>
        </p:nvSpPr>
        <p:spPr>
          <a:xfrm>
            <a:off x="188843" y="218661"/>
            <a:ext cx="11529392" cy="646331"/>
          </a:xfrm>
          <a:prstGeom prst="rect">
            <a:avLst/>
          </a:prstGeom>
          <a:noFill/>
        </p:spPr>
        <p:txBody>
          <a:bodyPr wrap="square" rtlCol="0">
            <a:spAutoFit/>
          </a:bodyPr>
          <a:lstStyle/>
          <a:p>
            <a:r>
              <a:rPr lang="fi-FI" sz="3600" dirty="0"/>
              <a:t>KESKUSTELUAIKOJEN LAITTAMINEN WILMASSA </a:t>
            </a:r>
            <a:r>
              <a:rPr lang="fi-FI" dirty="0"/>
              <a:t>(OPET)</a:t>
            </a:r>
          </a:p>
        </p:txBody>
      </p:sp>
      <p:pic>
        <p:nvPicPr>
          <p:cNvPr id="4" name="Kuva 3">
            <a:extLst>
              <a:ext uri="{FF2B5EF4-FFF2-40B4-BE49-F238E27FC236}">
                <a16:creationId xmlns:a16="http://schemas.microsoft.com/office/drawing/2014/main" id="{96FA257E-FEB8-776D-F1BC-2BE3B0A92C8B}"/>
              </a:ext>
            </a:extLst>
          </p:cNvPr>
          <p:cNvPicPr>
            <a:picLocks noChangeAspect="1"/>
          </p:cNvPicPr>
          <p:nvPr/>
        </p:nvPicPr>
        <p:blipFill>
          <a:blip r:embed="rId2"/>
          <a:stretch>
            <a:fillRect/>
          </a:stretch>
        </p:blipFill>
        <p:spPr>
          <a:xfrm>
            <a:off x="188843" y="944218"/>
            <a:ext cx="3675269" cy="2067339"/>
          </a:xfrm>
          <a:prstGeom prst="rect">
            <a:avLst/>
          </a:prstGeom>
        </p:spPr>
      </p:pic>
      <p:sp>
        <p:nvSpPr>
          <p:cNvPr id="5" name="Tekstiruutu 4">
            <a:extLst>
              <a:ext uri="{FF2B5EF4-FFF2-40B4-BE49-F238E27FC236}">
                <a16:creationId xmlns:a16="http://schemas.microsoft.com/office/drawing/2014/main" id="{CC9C3991-57E8-16A7-7A56-261826E1073D}"/>
              </a:ext>
            </a:extLst>
          </p:cNvPr>
          <p:cNvSpPr txBox="1"/>
          <p:nvPr/>
        </p:nvSpPr>
        <p:spPr>
          <a:xfrm>
            <a:off x="7742583" y="944218"/>
            <a:ext cx="3786807" cy="4801314"/>
          </a:xfrm>
          <a:prstGeom prst="rect">
            <a:avLst/>
          </a:prstGeom>
          <a:noFill/>
        </p:spPr>
        <p:txBody>
          <a:bodyPr wrap="square" rtlCol="0">
            <a:spAutoFit/>
          </a:bodyPr>
          <a:lstStyle/>
          <a:p>
            <a:pPr marL="342900" indent="-342900">
              <a:buAutoNum type="arabicPeriod"/>
            </a:pPr>
            <a:r>
              <a:rPr lang="fi-FI" dirty="0"/>
              <a:t>Uusi tapahtumakutsu</a:t>
            </a:r>
          </a:p>
          <a:p>
            <a:pPr marL="342900" indent="-342900">
              <a:buAutoNum type="arabicPeriod"/>
            </a:pPr>
            <a:r>
              <a:rPr lang="fi-FI" dirty="0"/>
              <a:t>Kirjoita ohjeet ja viesti sekä valitse vastaanottajat (esim. kaikki vanhemmat)</a:t>
            </a:r>
          </a:p>
          <a:p>
            <a:pPr marL="342900" indent="-342900">
              <a:buAutoNum type="arabicPeriod"/>
            </a:pPr>
            <a:r>
              <a:rPr lang="fi-FI" dirty="0"/>
              <a:t>Lisää ajankohdat ja paina vihreää väkästä (myös </a:t>
            </a:r>
            <a:r>
              <a:rPr lang="fi-FI" dirty="0" err="1"/>
              <a:t>ilmoittautumis</a:t>
            </a:r>
            <a:r>
              <a:rPr lang="fi-FI" dirty="0"/>
              <a:t>/perumisajat, seuraaviin tekee sen ensimmäisen mallin mukaan)</a:t>
            </a:r>
          </a:p>
          <a:p>
            <a:pPr marL="342900" indent="-342900">
              <a:buAutoNum type="arabicPeriod"/>
            </a:pPr>
            <a:r>
              <a:rPr lang="fi-FI" dirty="0"/>
              <a:t>Lisää ajankohta saat aina uuden tehtyä.</a:t>
            </a:r>
          </a:p>
          <a:p>
            <a:pPr marL="342900" indent="-342900">
              <a:buAutoNum type="arabicPeriod"/>
            </a:pPr>
            <a:r>
              <a:rPr lang="fi-FI" dirty="0"/>
              <a:t>Muista laittaa ilmoittautumisia </a:t>
            </a:r>
            <a:r>
              <a:rPr lang="fi-FI" dirty="0" err="1"/>
              <a:t>enintaan</a:t>
            </a:r>
            <a:r>
              <a:rPr lang="fi-FI" dirty="0"/>
              <a:t> 1, silloin vain yksi perhe voi varata ajan.</a:t>
            </a:r>
          </a:p>
          <a:p>
            <a:pPr marL="342900" indent="-342900">
              <a:buAutoNum type="arabicPeriod"/>
            </a:pPr>
            <a:endParaRPr lang="fi-FI" dirty="0"/>
          </a:p>
          <a:p>
            <a:pPr marL="342900" indent="-342900">
              <a:buAutoNum type="arabicPeriod"/>
            </a:pPr>
            <a:endParaRPr lang="fi-FI" dirty="0"/>
          </a:p>
          <a:p>
            <a:pPr marL="342900" indent="-342900">
              <a:buAutoNum type="arabicPeriod"/>
            </a:pPr>
            <a:endParaRPr lang="fi-FI" dirty="0"/>
          </a:p>
        </p:txBody>
      </p:sp>
      <p:sp>
        <p:nvSpPr>
          <p:cNvPr id="6" name="Nuoli: Vasen 5">
            <a:extLst>
              <a:ext uri="{FF2B5EF4-FFF2-40B4-BE49-F238E27FC236}">
                <a16:creationId xmlns:a16="http://schemas.microsoft.com/office/drawing/2014/main" id="{72D41FBB-D940-FD7D-FB70-A0DC515E317D}"/>
              </a:ext>
            </a:extLst>
          </p:cNvPr>
          <p:cNvSpPr/>
          <p:nvPr/>
        </p:nvSpPr>
        <p:spPr>
          <a:xfrm>
            <a:off x="944217" y="2236591"/>
            <a:ext cx="735496" cy="21866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Kuva 11">
            <a:extLst>
              <a:ext uri="{FF2B5EF4-FFF2-40B4-BE49-F238E27FC236}">
                <a16:creationId xmlns:a16="http://schemas.microsoft.com/office/drawing/2014/main" id="{298C4C6B-6F8B-8832-7E69-1A101A592312}"/>
              </a:ext>
            </a:extLst>
          </p:cNvPr>
          <p:cNvPicPr>
            <a:picLocks noChangeAspect="1"/>
          </p:cNvPicPr>
          <p:nvPr/>
        </p:nvPicPr>
        <p:blipFill>
          <a:blip r:embed="rId3"/>
          <a:stretch>
            <a:fillRect/>
          </a:stretch>
        </p:blipFill>
        <p:spPr>
          <a:xfrm>
            <a:off x="438356" y="2693505"/>
            <a:ext cx="7321476" cy="4118330"/>
          </a:xfrm>
          <a:prstGeom prst="rect">
            <a:avLst/>
          </a:prstGeom>
        </p:spPr>
      </p:pic>
      <p:sp>
        <p:nvSpPr>
          <p:cNvPr id="13" name="Nuoli: Vasen 12">
            <a:extLst>
              <a:ext uri="{FF2B5EF4-FFF2-40B4-BE49-F238E27FC236}">
                <a16:creationId xmlns:a16="http://schemas.microsoft.com/office/drawing/2014/main" id="{F5A3E317-3564-6E2F-774A-3D7DD303DD3E}"/>
              </a:ext>
            </a:extLst>
          </p:cNvPr>
          <p:cNvSpPr/>
          <p:nvPr/>
        </p:nvSpPr>
        <p:spPr>
          <a:xfrm rot="16200000" flipV="1">
            <a:off x="944217" y="3631812"/>
            <a:ext cx="735496" cy="231626"/>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Nuoli: Vasen 13">
            <a:extLst>
              <a:ext uri="{FF2B5EF4-FFF2-40B4-BE49-F238E27FC236}">
                <a16:creationId xmlns:a16="http://schemas.microsoft.com/office/drawing/2014/main" id="{E99501D3-560C-2098-8D28-AE794FE0EF8A}"/>
              </a:ext>
            </a:extLst>
          </p:cNvPr>
          <p:cNvSpPr/>
          <p:nvPr/>
        </p:nvSpPr>
        <p:spPr>
          <a:xfrm rot="10800000">
            <a:off x="5067852" y="4883712"/>
            <a:ext cx="735496" cy="218661"/>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Dian numeron paikkamerkki 2">
            <a:extLst>
              <a:ext uri="{FF2B5EF4-FFF2-40B4-BE49-F238E27FC236}">
                <a16:creationId xmlns:a16="http://schemas.microsoft.com/office/drawing/2014/main" id="{3E2C4E27-F1A4-CC65-17A6-8358295BB69F}"/>
              </a:ext>
            </a:extLst>
          </p:cNvPr>
          <p:cNvSpPr>
            <a:spLocks noGrp="1"/>
          </p:cNvSpPr>
          <p:nvPr>
            <p:ph type="sldNum" sz="quarter" idx="12"/>
          </p:nvPr>
        </p:nvSpPr>
        <p:spPr/>
        <p:txBody>
          <a:bodyPr/>
          <a:lstStyle/>
          <a:p>
            <a:fld id="{8F4AEF5D-7FAC-4949-84D2-DA5A9BB3D225}" type="slidenum">
              <a:rPr lang="fi-FI" sz="4400" smtClean="0">
                <a:solidFill>
                  <a:srgbClr val="FF0000"/>
                </a:solidFill>
              </a:rPr>
              <a:t>31</a:t>
            </a:fld>
            <a:endParaRPr lang="fi-FI" dirty="0">
              <a:solidFill>
                <a:srgbClr val="FF0000"/>
              </a:solidFill>
            </a:endParaRPr>
          </a:p>
        </p:txBody>
      </p:sp>
    </p:spTree>
    <p:extLst>
      <p:ext uri="{BB962C8B-B14F-4D97-AF65-F5344CB8AC3E}">
        <p14:creationId xmlns:p14="http://schemas.microsoft.com/office/powerpoint/2010/main" val="1710583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68748B69-2C58-48B5-8484-CF74FCD205D5}"/>
              </a:ext>
            </a:extLst>
          </p:cNvPr>
          <p:cNvPicPr>
            <a:picLocks noChangeAspect="1"/>
          </p:cNvPicPr>
          <p:nvPr/>
        </p:nvPicPr>
        <p:blipFill>
          <a:blip r:embed="rId2"/>
          <a:stretch>
            <a:fillRect/>
          </a:stretch>
        </p:blipFill>
        <p:spPr>
          <a:xfrm>
            <a:off x="367747" y="775253"/>
            <a:ext cx="4184375" cy="2353711"/>
          </a:xfrm>
          <a:prstGeom prst="rect">
            <a:avLst/>
          </a:prstGeom>
        </p:spPr>
      </p:pic>
      <p:sp>
        <p:nvSpPr>
          <p:cNvPr id="4" name="Tekstiruutu 3">
            <a:extLst>
              <a:ext uri="{FF2B5EF4-FFF2-40B4-BE49-F238E27FC236}">
                <a16:creationId xmlns:a16="http://schemas.microsoft.com/office/drawing/2014/main" id="{D10208DE-7381-64D2-818C-12E4AD2DA66A}"/>
              </a:ext>
            </a:extLst>
          </p:cNvPr>
          <p:cNvSpPr txBox="1"/>
          <p:nvPr/>
        </p:nvSpPr>
        <p:spPr>
          <a:xfrm>
            <a:off x="367747" y="258417"/>
            <a:ext cx="3518453" cy="369332"/>
          </a:xfrm>
          <a:prstGeom prst="rect">
            <a:avLst/>
          </a:prstGeom>
          <a:noFill/>
        </p:spPr>
        <p:txBody>
          <a:bodyPr wrap="square" rtlCol="0">
            <a:spAutoFit/>
          </a:bodyPr>
          <a:lstStyle/>
          <a:p>
            <a:r>
              <a:rPr lang="fi-FI" dirty="0"/>
              <a:t>Vanhemmilla kutsu näkyy näin:</a:t>
            </a:r>
          </a:p>
        </p:txBody>
      </p:sp>
      <p:pic>
        <p:nvPicPr>
          <p:cNvPr id="6" name="Kuva 5">
            <a:extLst>
              <a:ext uri="{FF2B5EF4-FFF2-40B4-BE49-F238E27FC236}">
                <a16:creationId xmlns:a16="http://schemas.microsoft.com/office/drawing/2014/main" id="{C23F2933-0CBD-4522-826A-90D5C269A399}"/>
              </a:ext>
            </a:extLst>
          </p:cNvPr>
          <p:cNvPicPr>
            <a:picLocks noChangeAspect="1"/>
          </p:cNvPicPr>
          <p:nvPr/>
        </p:nvPicPr>
        <p:blipFill>
          <a:blip r:embed="rId3"/>
          <a:stretch>
            <a:fillRect/>
          </a:stretch>
        </p:blipFill>
        <p:spPr>
          <a:xfrm>
            <a:off x="2126973" y="2221394"/>
            <a:ext cx="5636593" cy="3170583"/>
          </a:xfrm>
          <a:prstGeom prst="rect">
            <a:avLst/>
          </a:prstGeom>
        </p:spPr>
      </p:pic>
      <p:pic>
        <p:nvPicPr>
          <p:cNvPr id="8" name="Kuva 7">
            <a:extLst>
              <a:ext uri="{FF2B5EF4-FFF2-40B4-BE49-F238E27FC236}">
                <a16:creationId xmlns:a16="http://schemas.microsoft.com/office/drawing/2014/main" id="{6A1FBD60-4412-AF10-26E8-F403EC6B87BC}"/>
              </a:ext>
            </a:extLst>
          </p:cNvPr>
          <p:cNvPicPr>
            <a:picLocks noChangeAspect="1"/>
          </p:cNvPicPr>
          <p:nvPr/>
        </p:nvPicPr>
        <p:blipFill>
          <a:blip r:embed="rId4"/>
          <a:stretch>
            <a:fillRect/>
          </a:stretch>
        </p:blipFill>
        <p:spPr>
          <a:xfrm>
            <a:off x="5951880" y="3323551"/>
            <a:ext cx="6011520" cy="3381480"/>
          </a:xfrm>
          <a:prstGeom prst="rect">
            <a:avLst/>
          </a:prstGeom>
        </p:spPr>
      </p:pic>
      <p:sp>
        <p:nvSpPr>
          <p:cNvPr id="9" name="Tekstiruutu 8">
            <a:extLst>
              <a:ext uri="{FF2B5EF4-FFF2-40B4-BE49-F238E27FC236}">
                <a16:creationId xmlns:a16="http://schemas.microsoft.com/office/drawing/2014/main" id="{A6DBB163-281E-3ADD-1F83-E17D4F441177}"/>
              </a:ext>
            </a:extLst>
          </p:cNvPr>
          <p:cNvSpPr txBox="1"/>
          <p:nvPr/>
        </p:nvSpPr>
        <p:spPr>
          <a:xfrm>
            <a:off x="8046280" y="775253"/>
            <a:ext cx="3607904" cy="2031325"/>
          </a:xfrm>
          <a:prstGeom prst="rect">
            <a:avLst/>
          </a:prstGeom>
          <a:noFill/>
        </p:spPr>
        <p:txBody>
          <a:bodyPr wrap="square" rtlCol="0">
            <a:spAutoFit/>
          </a:bodyPr>
          <a:lstStyle/>
          <a:p>
            <a:r>
              <a:rPr lang="fi-FI" dirty="0"/>
              <a:t>Vanhempi ilmoittautuu ja sen jälkeen se näkyy sinulla (kts. Seuraava sivu). </a:t>
            </a:r>
          </a:p>
          <a:p>
            <a:endParaRPr lang="fi-FI" dirty="0"/>
          </a:p>
          <a:p>
            <a:r>
              <a:rPr lang="fi-FI" dirty="0"/>
              <a:t>Varattu aika katoaa muilta vanhemmilta, joten muut eivät voi varata samaa aikaa.</a:t>
            </a:r>
          </a:p>
        </p:txBody>
      </p:sp>
      <p:sp>
        <p:nvSpPr>
          <p:cNvPr id="10" name="Nuoli: Alas 9">
            <a:extLst>
              <a:ext uri="{FF2B5EF4-FFF2-40B4-BE49-F238E27FC236}">
                <a16:creationId xmlns:a16="http://schemas.microsoft.com/office/drawing/2014/main" id="{D6C172E1-3350-FBA3-FB36-806D854C3668}"/>
              </a:ext>
            </a:extLst>
          </p:cNvPr>
          <p:cNvSpPr/>
          <p:nvPr/>
        </p:nvSpPr>
        <p:spPr>
          <a:xfrm>
            <a:off x="10823713" y="4015409"/>
            <a:ext cx="327991" cy="17890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Dian numeron paikkamerkki 1">
            <a:extLst>
              <a:ext uri="{FF2B5EF4-FFF2-40B4-BE49-F238E27FC236}">
                <a16:creationId xmlns:a16="http://schemas.microsoft.com/office/drawing/2014/main" id="{5FE4D328-D9CE-AF84-2E96-DF7B2EEE3E4E}"/>
              </a:ext>
            </a:extLst>
          </p:cNvPr>
          <p:cNvSpPr>
            <a:spLocks noGrp="1"/>
          </p:cNvSpPr>
          <p:nvPr>
            <p:ph type="sldNum" sz="quarter" idx="12"/>
          </p:nvPr>
        </p:nvSpPr>
        <p:spPr/>
        <p:txBody>
          <a:bodyPr/>
          <a:lstStyle/>
          <a:p>
            <a:fld id="{8F4AEF5D-7FAC-4949-84D2-DA5A9BB3D225}" type="slidenum">
              <a:rPr lang="fi-FI" sz="4400" smtClean="0">
                <a:solidFill>
                  <a:srgbClr val="FF0000"/>
                </a:solidFill>
              </a:rPr>
              <a:t>32</a:t>
            </a:fld>
            <a:endParaRPr lang="fi-FI" dirty="0">
              <a:solidFill>
                <a:srgbClr val="FF0000"/>
              </a:solidFill>
            </a:endParaRPr>
          </a:p>
        </p:txBody>
      </p:sp>
    </p:spTree>
    <p:extLst>
      <p:ext uri="{BB962C8B-B14F-4D97-AF65-F5344CB8AC3E}">
        <p14:creationId xmlns:p14="http://schemas.microsoft.com/office/powerpoint/2010/main" val="36356681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uva 2">
            <a:extLst>
              <a:ext uri="{FF2B5EF4-FFF2-40B4-BE49-F238E27FC236}">
                <a16:creationId xmlns:a16="http://schemas.microsoft.com/office/drawing/2014/main" id="{917C8F97-8F40-BEDC-6D02-1819A8C983BA}"/>
              </a:ext>
            </a:extLst>
          </p:cNvPr>
          <p:cNvPicPr>
            <a:picLocks noChangeAspect="1"/>
          </p:cNvPicPr>
          <p:nvPr/>
        </p:nvPicPr>
        <p:blipFill>
          <a:blip r:embed="rId2"/>
          <a:stretch>
            <a:fillRect/>
          </a:stretch>
        </p:blipFill>
        <p:spPr>
          <a:xfrm>
            <a:off x="268356" y="1292087"/>
            <a:ext cx="6096000" cy="3429000"/>
          </a:xfrm>
          <a:prstGeom prst="rect">
            <a:avLst/>
          </a:prstGeom>
        </p:spPr>
      </p:pic>
      <p:sp>
        <p:nvSpPr>
          <p:cNvPr id="6" name="Tekstiruutu 5">
            <a:extLst>
              <a:ext uri="{FF2B5EF4-FFF2-40B4-BE49-F238E27FC236}">
                <a16:creationId xmlns:a16="http://schemas.microsoft.com/office/drawing/2014/main" id="{2E06E7FD-77CF-5D78-F879-47727797DF2A}"/>
              </a:ext>
            </a:extLst>
          </p:cNvPr>
          <p:cNvSpPr txBox="1"/>
          <p:nvPr/>
        </p:nvSpPr>
        <p:spPr>
          <a:xfrm>
            <a:off x="467139" y="178904"/>
            <a:ext cx="8269357" cy="646331"/>
          </a:xfrm>
          <a:prstGeom prst="rect">
            <a:avLst/>
          </a:prstGeom>
          <a:noFill/>
        </p:spPr>
        <p:txBody>
          <a:bodyPr wrap="square" rtlCol="0">
            <a:spAutoFit/>
          </a:bodyPr>
          <a:lstStyle/>
          <a:p>
            <a:r>
              <a:rPr lang="fi-FI" dirty="0"/>
              <a:t>HOX! Sinulle ei tule ilmoitusta erikseen vanhempien varaamista ajoista. </a:t>
            </a:r>
          </a:p>
          <a:p>
            <a:r>
              <a:rPr lang="fi-FI" dirty="0"/>
              <a:t>Löydöt ne viestit -&gt; tapahtumakutsut  ja sieltä avaat tekemäsi tapahtuman.</a:t>
            </a:r>
          </a:p>
        </p:txBody>
      </p:sp>
      <p:pic>
        <p:nvPicPr>
          <p:cNvPr id="8" name="Kuva 7">
            <a:extLst>
              <a:ext uri="{FF2B5EF4-FFF2-40B4-BE49-F238E27FC236}">
                <a16:creationId xmlns:a16="http://schemas.microsoft.com/office/drawing/2014/main" id="{B81A54BD-94C1-2AA2-33E2-C604FF223801}"/>
              </a:ext>
            </a:extLst>
          </p:cNvPr>
          <p:cNvPicPr>
            <a:picLocks noChangeAspect="1"/>
          </p:cNvPicPr>
          <p:nvPr/>
        </p:nvPicPr>
        <p:blipFill>
          <a:blip r:embed="rId3"/>
          <a:stretch>
            <a:fillRect/>
          </a:stretch>
        </p:blipFill>
        <p:spPr>
          <a:xfrm>
            <a:off x="4403034" y="2462419"/>
            <a:ext cx="7354958" cy="4137164"/>
          </a:xfrm>
          <a:prstGeom prst="rect">
            <a:avLst/>
          </a:prstGeom>
        </p:spPr>
      </p:pic>
      <p:sp>
        <p:nvSpPr>
          <p:cNvPr id="9" name="Tekstiruutu 8">
            <a:extLst>
              <a:ext uri="{FF2B5EF4-FFF2-40B4-BE49-F238E27FC236}">
                <a16:creationId xmlns:a16="http://schemas.microsoft.com/office/drawing/2014/main" id="{468ED4B9-489B-EC20-4CAF-B93C5D239654}"/>
              </a:ext>
            </a:extLst>
          </p:cNvPr>
          <p:cNvSpPr txBox="1"/>
          <p:nvPr/>
        </p:nvSpPr>
        <p:spPr>
          <a:xfrm>
            <a:off x="6949109" y="1292087"/>
            <a:ext cx="4224130" cy="923330"/>
          </a:xfrm>
          <a:prstGeom prst="rect">
            <a:avLst/>
          </a:prstGeom>
          <a:noFill/>
        </p:spPr>
        <p:txBody>
          <a:bodyPr wrap="square" rtlCol="0">
            <a:spAutoFit/>
          </a:bodyPr>
          <a:lstStyle/>
          <a:p>
            <a:r>
              <a:rPr lang="fi-FI" dirty="0"/>
              <a:t>Näet avattuasi kuka vanhempi on varannut minkäkin ajan. Varaamattomat ajat näkyvät tyhjinä. </a:t>
            </a:r>
          </a:p>
        </p:txBody>
      </p:sp>
      <p:sp>
        <p:nvSpPr>
          <p:cNvPr id="10" name="Nuoli: Alas 9">
            <a:extLst>
              <a:ext uri="{FF2B5EF4-FFF2-40B4-BE49-F238E27FC236}">
                <a16:creationId xmlns:a16="http://schemas.microsoft.com/office/drawing/2014/main" id="{E2BC1F5C-46B9-02CD-E336-50AE28CBB78F}"/>
              </a:ext>
            </a:extLst>
          </p:cNvPr>
          <p:cNvSpPr/>
          <p:nvPr/>
        </p:nvSpPr>
        <p:spPr>
          <a:xfrm>
            <a:off x="9809922" y="4214047"/>
            <a:ext cx="437321" cy="9640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Nuoli: Ylös 10">
            <a:extLst>
              <a:ext uri="{FF2B5EF4-FFF2-40B4-BE49-F238E27FC236}">
                <a16:creationId xmlns:a16="http://schemas.microsoft.com/office/drawing/2014/main" id="{A84AC95E-3A0A-D774-6261-3031186D1831}"/>
              </a:ext>
            </a:extLst>
          </p:cNvPr>
          <p:cNvSpPr/>
          <p:nvPr/>
        </p:nvSpPr>
        <p:spPr>
          <a:xfrm flipV="1">
            <a:off x="892864" y="2018795"/>
            <a:ext cx="417443" cy="92333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2" name="Nuoli: Ylös 11">
            <a:extLst>
              <a:ext uri="{FF2B5EF4-FFF2-40B4-BE49-F238E27FC236}">
                <a16:creationId xmlns:a16="http://schemas.microsoft.com/office/drawing/2014/main" id="{A41C6554-FEB9-1FEF-3F45-A7AA4C93D73D}"/>
              </a:ext>
            </a:extLst>
          </p:cNvPr>
          <p:cNvSpPr/>
          <p:nvPr/>
        </p:nvSpPr>
        <p:spPr>
          <a:xfrm flipV="1">
            <a:off x="2647949" y="1292087"/>
            <a:ext cx="417443" cy="92332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Dian numeron paikkamerkki 1">
            <a:extLst>
              <a:ext uri="{FF2B5EF4-FFF2-40B4-BE49-F238E27FC236}">
                <a16:creationId xmlns:a16="http://schemas.microsoft.com/office/drawing/2014/main" id="{FFE6EEE9-6209-1E1D-CE62-604437948EEF}"/>
              </a:ext>
            </a:extLst>
          </p:cNvPr>
          <p:cNvSpPr>
            <a:spLocks noGrp="1"/>
          </p:cNvSpPr>
          <p:nvPr>
            <p:ph type="sldNum" sz="quarter" idx="12"/>
          </p:nvPr>
        </p:nvSpPr>
        <p:spPr/>
        <p:txBody>
          <a:bodyPr/>
          <a:lstStyle/>
          <a:p>
            <a:fld id="{8F4AEF5D-7FAC-4949-84D2-DA5A9BB3D225}" type="slidenum">
              <a:rPr lang="fi-FI" sz="4400" smtClean="0">
                <a:solidFill>
                  <a:srgbClr val="FF0000"/>
                </a:solidFill>
              </a:rPr>
              <a:t>33</a:t>
            </a:fld>
            <a:endParaRPr lang="fi-FI" dirty="0">
              <a:solidFill>
                <a:srgbClr val="FF0000"/>
              </a:solidFill>
            </a:endParaRPr>
          </a:p>
        </p:txBody>
      </p:sp>
    </p:spTree>
    <p:extLst>
      <p:ext uri="{BB962C8B-B14F-4D97-AF65-F5344CB8AC3E}">
        <p14:creationId xmlns:p14="http://schemas.microsoft.com/office/powerpoint/2010/main" val="4126766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1AAFA85C-191F-E145-9741-02F53C7BF748}"/>
              </a:ext>
            </a:extLst>
          </p:cNvPr>
          <p:cNvSpPr>
            <a:spLocks noGrp="1"/>
          </p:cNvSpPr>
          <p:nvPr>
            <p:ph type="sldNum" sz="quarter" idx="12"/>
          </p:nvPr>
        </p:nvSpPr>
        <p:spPr/>
        <p:txBody>
          <a:bodyPr/>
          <a:lstStyle/>
          <a:p>
            <a:fld id="{8F4AEF5D-7FAC-4949-84D2-DA5A9BB3D225}" type="slidenum">
              <a:rPr lang="fi-FI" smtClean="0"/>
              <a:t>34</a:t>
            </a:fld>
            <a:endParaRPr lang="fi-FI"/>
          </a:p>
        </p:txBody>
      </p:sp>
      <p:sp>
        <p:nvSpPr>
          <p:cNvPr id="3" name="Tekstiruutu 2">
            <a:extLst>
              <a:ext uri="{FF2B5EF4-FFF2-40B4-BE49-F238E27FC236}">
                <a16:creationId xmlns:a16="http://schemas.microsoft.com/office/drawing/2014/main" id="{E6D8AB30-38A3-10A0-2853-B9E185AE8D4D}"/>
              </a:ext>
            </a:extLst>
          </p:cNvPr>
          <p:cNvSpPr txBox="1"/>
          <p:nvPr/>
        </p:nvSpPr>
        <p:spPr>
          <a:xfrm>
            <a:off x="513708" y="308225"/>
            <a:ext cx="8209052" cy="646331"/>
          </a:xfrm>
          <a:prstGeom prst="rect">
            <a:avLst/>
          </a:prstGeom>
          <a:noFill/>
        </p:spPr>
        <p:txBody>
          <a:bodyPr wrap="square" rtlCol="0">
            <a:spAutoFit/>
          </a:bodyPr>
          <a:lstStyle/>
          <a:p>
            <a:r>
              <a:rPr lang="fi-FI" sz="3600" dirty="0"/>
              <a:t>KONEELTA PEILAAMINEN NÄYTÖLLE</a:t>
            </a:r>
          </a:p>
        </p:txBody>
      </p:sp>
      <p:sp>
        <p:nvSpPr>
          <p:cNvPr id="4" name="Tekstiruutu 3">
            <a:extLst>
              <a:ext uri="{FF2B5EF4-FFF2-40B4-BE49-F238E27FC236}">
                <a16:creationId xmlns:a16="http://schemas.microsoft.com/office/drawing/2014/main" id="{273C3EA3-FE80-ED1F-5FA4-F7F2C7A63F1D}"/>
              </a:ext>
            </a:extLst>
          </p:cNvPr>
          <p:cNvSpPr txBox="1"/>
          <p:nvPr/>
        </p:nvSpPr>
        <p:spPr>
          <a:xfrm>
            <a:off x="730320" y="1077105"/>
            <a:ext cx="4903344" cy="1477328"/>
          </a:xfrm>
          <a:prstGeom prst="rect">
            <a:avLst/>
          </a:prstGeom>
          <a:noFill/>
        </p:spPr>
        <p:txBody>
          <a:bodyPr wrap="square" rtlCol="0">
            <a:spAutoFit/>
          </a:bodyPr>
          <a:lstStyle/>
          <a:p>
            <a:pPr marL="342900" indent="-342900">
              <a:buAutoNum type="arabicPeriod"/>
            </a:pPr>
            <a:r>
              <a:rPr lang="fi-FI" dirty="0"/>
              <a:t>Valitse työpöydältä </a:t>
            </a:r>
            <a:r>
              <a:rPr lang="fi-FI" dirty="0" err="1"/>
              <a:t>Clever</a:t>
            </a:r>
            <a:r>
              <a:rPr lang="fi-FI" dirty="0"/>
              <a:t> </a:t>
            </a:r>
            <a:r>
              <a:rPr lang="fi-FI" dirty="0" err="1"/>
              <a:t>Share</a:t>
            </a:r>
            <a:r>
              <a:rPr lang="fi-FI" dirty="0"/>
              <a:t> sovellus</a:t>
            </a:r>
          </a:p>
          <a:p>
            <a:pPr marL="342900" indent="-342900">
              <a:buAutoNum type="arabicPeriod"/>
            </a:pPr>
            <a:r>
              <a:rPr lang="fi-FI" dirty="0"/>
              <a:t>Syötä television yläosassa näkyvä koodi</a:t>
            </a:r>
          </a:p>
          <a:p>
            <a:pPr marL="342900" indent="-342900">
              <a:buAutoNum type="arabicPeriod"/>
            </a:pPr>
            <a:r>
              <a:rPr lang="fi-FI" dirty="0"/>
              <a:t>Paina </a:t>
            </a:r>
            <a:r>
              <a:rPr lang="fi-FI" dirty="0" err="1"/>
              <a:t>Start</a:t>
            </a:r>
            <a:endParaRPr lang="fi-FI" dirty="0"/>
          </a:p>
          <a:p>
            <a:pPr marL="342900" indent="-342900">
              <a:buAutoNum type="arabicPeriod"/>
            </a:pPr>
            <a:r>
              <a:rPr lang="fi-FI" dirty="0"/>
              <a:t>Valitse jaettava ikkuna</a:t>
            </a:r>
          </a:p>
          <a:p>
            <a:pPr marL="342900" indent="-342900">
              <a:buAutoNum type="arabicPeriod"/>
            </a:pPr>
            <a:r>
              <a:rPr lang="fi-FI" dirty="0"/>
              <a:t>Paina peilaus</a:t>
            </a:r>
          </a:p>
        </p:txBody>
      </p:sp>
      <p:pic>
        <p:nvPicPr>
          <p:cNvPr id="1028" name="Picture 4" descr="Clevershare Pro – Apps on Google Play">
            <a:extLst>
              <a:ext uri="{FF2B5EF4-FFF2-40B4-BE49-F238E27FC236}">
                <a16:creationId xmlns:a16="http://schemas.microsoft.com/office/drawing/2014/main" id="{7744AC71-B2EF-8568-FFA5-C9878EE39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3183" y="995652"/>
            <a:ext cx="1809001" cy="904501"/>
          </a:xfrm>
          <a:prstGeom prst="rect">
            <a:avLst/>
          </a:prstGeom>
          <a:noFill/>
          <a:extLst>
            <a:ext uri="{909E8E84-426E-40DD-AFC4-6F175D3DCCD1}">
              <a14:hiddenFill xmlns:a14="http://schemas.microsoft.com/office/drawing/2010/main">
                <a:solidFill>
                  <a:srgbClr val="FFFFFF"/>
                </a:solidFill>
              </a14:hiddenFill>
            </a:ext>
          </a:extLst>
        </p:spPr>
      </p:pic>
      <p:pic>
        <p:nvPicPr>
          <p:cNvPr id="6" name="Kuva 5">
            <a:extLst>
              <a:ext uri="{FF2B5EF4-FFF2-40B4-BE49-F238E27FC236}">
                <a16:creationId xmlns:a16="http://schemas.microsoft.com/office/drawing/2014/main" id="{0541E75F-0413-6BD1-2B8A-B5D41B6ED212}"/>
              </a:ext>
            </a:extLst>
          </p:cNvPr>
          <p:cNvPicPr>
            <a:picLocks noChangeAspect="1"/>
          </p:cNvPicPr>
          <p:nvPr/>
        </p:nvPicPr>
        <p:blipFill rotWithShape="1">
          <a:blip r:embed="rId3"/>
          <a:srcRect l="25365" t="9139" r="11517" b="7314"/>
          <a:stretch/>
        </p:blipFill>
        <p:spPr>
          <a:xfrm>
            <a:off x="7411092" y="476197"/>
            <a:ext cx="2917861" cy="2172515"/>
          </a:xfrm>
          <a:prstGeom prst="rect">
            <a:avLst/>
          </a:prstGeom>
        </p:spPr>
      </p:pic>
      <p:pic>
        <p:nvPicPr>
          <p:cNvPr id="8" name="Kuva 7">
            <a:extLst>
              <a:ext uri="{FF2B5EF4-FFF2-40B4-BE49-F238E27FC236}">
                <a16:creationId xmlns:a16="http://schemas.microsoft.com/office/drawing/2014/main" id="{C8C7C3BA-82DF-762D-3609-2967B8DAD931}"/>
              </a:ext>
            </a:extLst>
          </p:cNvPr>
          <p:cNvPicPr>
            <a:picLocks noChangeAspect="1"/>
          </p:cNvPicPr>
          <p:nvPr/>
        </p:nvPicPr>
        <p:blipFill rotWithShape="1">
          <a:blip r:embed="rId4"/>
          <a:srcRect l="25702" t="8989" r="11854" b="8764"/>
          <a:stretch/>
        </p:blipFill>
        <p:spPr>
          <a:xfrm>
            <a:off x="6558337" y="2777983"/>
            <a:ext cx="5121185" cy="3794239"/>
          </a:xfrm>
          <a:prstGeom prst="rect">
            <a:avLst/>
          </a:prstGeom>
        </p:spPr>
      </p:pic>
      <p:sp>
        <p:nvSpPr>
          <p:cNvPr id="9" name="Nuoli: Alas 8">
            <a:extLst>
              <a:ext uri="{FF2B5EF4-FFF2-40B4-BE49-F238E27FC236}">
                <a16:creationId xmlns:a16="http://schemas.microsoft.com/office/drawing/2014/main" id="{32249DB6-9767-2F57-F630-B676F6ED55FA}"/>
              </a:ext>
            </a:extLst>
          </p:cNvPr>
          <p:cNvSpPr/>
          <p:nvPr/>
        </p:nvSpPr>
        <p:spPr>
          <a:xfrm rot="16200000">
            <a:off x="6673066" y="5629916"/>
            <a:ext cx="568503" cy="7979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07479C6C-C89A-5194-0DE2-6AAA20157E67}"/>
              </a:ext>
            </a:extLst>
          </p:cNvPr>
          <p:cNvPicPr>
            <a:picLocks noChangeAspect="1"/>
          </p:cNvPicPr>
          <p:nvPr/>
        </p:nvPicPr>
        <p:blipFill rotWithShape="1">
          <a:blip r:embed="rId5"/>
          <a:srcRect l="25281" t="11685" r="12781" b="7315"/>
          <a:stretch/>
        </p:blipFill>
        <p:spPr>
          <a:xfrm>
            <a:off x="730320" y="2777983"/>
            <a:ext cx="4903344" cy="3606951"/>
          </a:xfrm>
          <a:prstGeom prst="rect">
            <a:avLst/>
          </a:prstGeom>
        </p:spPr>
      </p:pic>
    </p:spTree>
    <p:extLst>
      <p:ext uri="{BB962C8B-B14F-4D97-AF65-F5344CB8AC3E}">
        <p14:creationId xmlns:p14="http://schemas.microsoft.com/office/powerpoint/2010/main" val="4227176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uva 2" descr="Kuva, joka sisältää kohteen teksti&#10;&#10;Kuvaus luotu automaattisesti">
            <a:extLst>
              <a:ext uri="{FF2B5EF4-FFF2-40B4-BE49-F238E27FC236}">
                <a16:creationId xmlns:a16="http://schemas.microsoft.com/office/drawing/2014/main" id="{BEF5BCFA-EF9F-4336-AFB3-31120AA10CC2}"/>
              </a:ext>
            </a:extLst>
          </p:cNvPr>
          <p:cNvPicPr>
            <a:picLocks noChangeAspect="1"/>
          </p:cNvPicPr>
          <p:nvPr/>
        </p:nvPicPr>
        <p:blipFill>
          <a:blip r:embed="rId2"/>
          <a:stretch>
            <a:fillRect/>
          </a:stretch>
        </p:blipFill>
        <p:spPr>
          <a:xfrm>
            <a:off x="449767" y="259963"/>
            <a:ext cx="11078735" cy="6217269"/>
          </a:xfrm>
          <a:prstGeom prst="rect">
            <a:avLst/>
          </a:prstGeom>
        </p:spPr>
      </p:pic>
      <p:sp>
        <p:nvSpPr>
          <p:cNvPr id="3" name="Nuoli: Vasen 2">
            <a:extLst>
              <a:ext uri="{FF2B5EF4-FFF2-40B4-BE49-F238E27FC236}">
                <a16:creationId xmlns:a16="http://schemas.microsoft.com/office/drawing/2014/main" id="{E8DC7075-2FE8-4268-80E7-D087C7D92E82}"/>
              </a:ext>
            </a:extLst>
          </p:cNvPr>
          <p:cNvSpPr/>
          <p:nvPr/>
        </p:nvSpPr>
        <p:spPr>
          <a:xfrm>
            <a:off x="801385" y="567002"/>
            <a:ext cx="2188278" cy="483219"/>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Tekstiruutu 3">
            <a:extLst>
              <a:ext uri="{FF2B5EF4-FFF2-40B4-BE49-F238E27FC236}">
                <a16:creationId xmlns:a16="http://schemas.microsoft.com/office/drawing/2014/main" id="{E22B9598-1616-47E5-823E-AEF97606E8FD}"/>
              </a:ext>
            </a:extLst>
          </p:cNvPr>
          <p:cNvSpPr txBox="1"/>
          <p:nvPr/>
        </p:nvSpPr>
        <p:spPr>
          <a:xfrm>
            <a:off x="2367544" y="1512616"/>
            <a:ext cx="9173736" cy="4524315"/>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dirty="0">
              <a:cs typeface="Calibri"/>
            </a:endParaRPr>
          </a:p>
          <a:p>
            <a:endParaRPr lang="fi-FI" dirty="0">
              <a:cs typeface="Calibri"/>
            </a:endParaRPr>
          </a:p>
          <a:p>
            <a:r>
              <a:rPr lang="fi-FI" dirty="0">
                <a:cs typeface="Calibri"/>
              </a:rPr>
              <a:t>Sivuun aukeaa valintaruutu, mistä voit valita haluamasi toiminnot.</a:t>
            </a:r>
          </a:p>
          <a:p>
            <a:r>
              <a:rPr lang="fi-FI" dirty="0">
                <a:ea typeface="+mn-lt"/>
                <a:cs typeface="+mn-lt"/>
              </a:rPr>
              <a:t>Tämän valikon kautta tehdyt työt tallentuvat automaattisesti OneDriveen eli pilvipalvelimelle.</a:t>
            </a:r>
          </a:p>
          <a:p>
            <a:endParaRPr lang="fi-FI" dirty="0">
              <a:cs typeface="Calibri"/>
            </a:endParaRPr>
          </a:p>
          <a:p>
            <a:r>
              <a:rPr lang="fi-FI" dirty="0">
                <a:cs typeface="Calibri"/>
              </a:rPr>
              <a:t>Alla sovelluksia, joita käytämme varhaiskasvatuksessa:</a:t>
            </a:r>
          </a:p>
          <a:p>
            <a:r>
              <a:rPr lang="fi-FI" dirty="0">
                <a:cs typeface="Calibri"/>
              </a:rPr>
              <a:t>1. Outlook = sähköposti</a:t>
            </a:r>
          </a:p>
          <a:p>
            <a:r>
              <a:rPr lang="fi-FI" dirty="0">
                <a:cs typeface="Calibri"/>
              </a:rPr>
              <a:t>2. Wordilla pääset kirjoittamaan/ muokkaamaan tekstiä.</a:t>
            </a:r>
          </a:p>
          <a:p>
            <a:r>
              <a:rPr lang="fi-FI" dirty="0">
                <a:cs typeface="Calibri"/>
              </a:rPr>
              <a:t>3. PowerPoint, pääset tekemään diaesityksiä (tämä on tehty PowerPointilla).</a:t>
            </a:r>
          </a:p>
          <a:p>
            <a:r>
              <a:rPr lang="fi-FI" dirty="0">
                <a:cs typeface="Calibri"/>
              </a:rPr>
              <a:t>4. OneDrive on pilvitallennuspalvelin eli niin kuin muistitikku, mutta se toimii netissä ja on aina mukana. Löytyy aina, kun kirjaudut Office365.</a:t>
            </a:r>
          </a:p>
          <a:p>
            <a:r>
              <a:rPr lang="fi-FI" dirty="0">
                <a:cs typeface="Calibri"/>
              </a:rPr>
              <a:t>5. TEAMS on jatkossa kanava, johon tulee tärkeät tiedotteet, palaverimuistiot yms.</a:t>
            </a:r>
          </a:p>
          <a:p>
            <a:endParaRPr lang="fi-FI" dirty="0">
              <a:cs typeface="Calibri"/>
            </a:endParaRPr>
          </a:p>
          <a:p>
            <a:endParaRPr lang="fi-FI" dirty="0">
              <a:cs typeface="Calibri"/>
            </a:endParaRPr>
          </a:p>
          <a:p>
            <a:endParaRPr lang="fi-FI" dirty="0">
              <a:cs typeface="Calibri"/>
            </a:endParaRPr>
          </a:p>
          <a:p>
            <a:endParaRPr lang="fi-FI" dirty="0">
              <a:cs typeface="Calibri"/>
            </a:endParaRPr>
          </a:p>
        </p:txBody>
      </p:sp>
      <p:sp>
        <p:nvSpPr>
          <p:cNvPr id="5" name="Dian numeron paikkamerkki 4">
            <a:extLst>
              <a:ext uri="{FF2B5EF4-FFF2-40B4-BE49-F238E27FC236}">
                <a16:creationId xmlns:a16="http://schemas.microsoft.com/office/drawing/2014/main" id="{3703DC07-184F-00D9-B375-DD8E89D7199F}"/>
              </a:ext>
            </a:extLst>
          </p:cNvPr>
          <p:cNvSpPr>
            <a:spLocks noGrp="1"/>
          </p:cNvSpPr>
          <p:nvPr>
            <p:ph type="sldNum" sz="quarter" idx="12"/>
          </p:nvPr>
        </p:nvSpPr>
        <p:spPr/>
        <p:txBody>
          <a:bodyPr/>
          <a:lstStyle/>
          <a:p>
            <a:fld id="{8F4AEF5D-7FAC-4949-84D2-DA5A9BB3D225}" type="slidenum">
              <a:rPr lang="fi-FI" sz="4400" smtClean="0">
                <a:solidFill>
                  <a:srgbClr val="FF0000"/>
                </a:solidFill>
              </a:rPr>
              <a:t>4</a:t>
            </a:fld>
            <a:endParaRPr lang="fi-FI" sz="4400" dirty="0">
              <a:solidFill>
                <a:srgbClr val="FF0000"/>
              </a:solidFill>
            </a:endParaRPr>
          </a:p>
        </p:txBody>
      </p:sp>
    </p:spTree>
    <p:extLst>
      <p:ext uri="{BB962C8B-B14F-4D97-AF65-F5344CB8AC3E}">
        <p14:creationId xmlns:p14="http://schemas.microsoft.com/office/powerpoint/2010/main" val="3584205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5">
            <a:extLst>
              <a:ext uri="{FF2B5EF4-FFF2-40B4-BE49-F238E27FC236}">
                <a16:creationId xmlns:a16="http://schemas.microsoft.com/office/drawing/2014/main" id="{D876355C-BBB9-49A5-9095-F3B7F20A86C4}"/>
              </a:ext>
            </a:extLst>
          </p:cNvPr>
          <p:cNvPicPr>
            <a:picLocks noChangeAspect="1"/>
          </p:cNvPicPr>
          <p:nvPr/>
        </p:nvPicPr>
        <p:blipFill>
          <a:blip r:embed="rId2"/>
          <a:stretch>
            <a:fillRect/>
          </a:stretch>
        </p:blipFill>
        <p:spPr>
          <a:xfrm>
            <a:off x="410960" y="214060"/>
            <a:ext cx="5531475" cy="3107601"/>
          </a:xfrm>
          <a:prstGeom prst="rect">
            <a:avLst/>
          </a:prstGeom>
        </p:spPr>
      </p:pic>
      <p:sp>
        <p:nvSpPr>
          <p:cNvPr id="6" name="Nuoli: Ylös 5">
            <a:extLst>
              <a:ext uri="{FF2B5EF4-FFF2-40B4-BE49-F238E27FC236}">
                <a16:creationId xmlns:a16="http://schemas.microsoft.com/office/drawing/2014/main" id="{7D007242-7293-4DCE-ABED-16105D6B8838}"/>
              </a:ext>
            </a:extLst>
          </p:cNvPr>
          <p:cNvSpPr/>
          <p:nvPr/>
        </p:nvSpPr>
        <p:spPr>
          <a:xfrm rot="16200000">
            <a:off x="5766424" y="-32196"/>
            <a:ext cx="483219" cy="9757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Tekstiruutu 6">
            <a:extLst>
              <a:ext uri="{FF2B5EF4-FFF2-40B4-BE49-F238E27FC236}">
                <a16:creationId xmlns:a16="http://schemas.microsoft.com/office/drawing/2014/main" id="{EE99BA14-51F5-45F7-8415-5B60CB50F2B4}"/>
              </a:ext>
            </a:extLst>
          </p:cNvPr>
          <p:cNvSpPr txBox="1"/>
          <p:nvPr/>
        </p:nvSpPr>
        <p:spPr>
          <a:xfrm>
            <a:off x="6753213" y="112845"/>
            <a:ext cx="3880539"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Sähköpostin asetukset löytyvät täältä. Voit lisätä sieltä esim. </a:t>
            </a:r>
            <a:r>
              <a:rPr lang="fi-FI" dirty="0" err="1">
                <a:cs typeface="Calibri"/>
              </a:rPr>
              <a:t>Allekirjoituksen,automaattiset</a:t>
            </a:r>
            <a:r>
              <a:rPr lang="fi-FI" dirty="0">
                <a:cs typeface="Calibri"/>
              </a:rPr>
              <a:t> vastaukset,  poissaoloilmoituksen, </a:t>
            </a:r>
            <a:r>
              <a:rPr lang="fi-FI" dirty="0" err="1">
                <a:cs typeface="Calibri"/>
              </a:rPr>
              <a:t>edelleenlähetyksen</a:t>
            </a:r>
            <a:r>
              <a:rPr lang="fi-FI" dirty="0">
                <a:cs typeface="Calibri"/>
              </a:rPr>
              <a:t> jne.</a:t>
            </a:r>
          </a:p>
        </p:txBody>
      </p:sp>
      <p:sp>
        <p:nvSpPr>
          <p:cNvPr id="9" name="Nuoli: Ylös 8">
            <a:extLst>
              <a:ext uri="{FF2B5EF4-FFF2-40B4-BE49-F238E27FC236}">
                <a16:creationId xmlns:a16="http://schemas.microsoft.com/office/drawing/2014/main" id="{1579F555-78F4-4937-9055-74BA201AE759}"/>
              </a:ext>
            </a:extLst>
          </p:cNvPr>
          <p:cNvSpPr/>
          <p:nvPr/>
        </p:nvSpPr>
        <p:spPr>
          <a:xfrm rot="16200000">
            <a:off x="6023739" y="2477881"/>
            <a:ext cx="483219" cy="9757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0" name="Tekstiruutu 9">
            <a:extLst>
              <a:ext uri="{FF2B5EF4-FFF2-40B4-BE49-F238E27FC236}">
                <a16:creationId xmlns:a16="http://schemas.microsoft.com/office/drawing/2014/main" id="{B4AD3737-8668-4095-A842-12B3313E1012}"/>
              </a:ext>
            </a:extLst>
          </p:cNvPr>
          <p:cNvSpPr txBox="1"/>
          <p:nvPr/>
        </p:nvSpPr>
        <p:spPr>
          <a:xfrm>
            <a:off x="7008605" y="2585636"/>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t>Täältä löytyy enemmän asetuksia.</a:t>
            </a:r>
          </a:p>
        </p:txBody>
      </p:sp>
      <p:pic>
        <p:nvPicPr>
          <p:cNvPr id="3" name="Kuva 2">
            <a:extLst>
              <a:ext uri="{FF2B5EF4-FFF2-40B4-BE49-F238E27FC236}">
                <a16:creationId xmlns:a16="http://schemas.microsoft.com/office/drawing/2014/main" id="{C605D27D-1144-53CA-A7D8-DCF4E8711AFE}"/>
              </a:ext>
            </a:extLst>
          </p:cNvPr>
          <p:cNvPicPr>
            <a:picLocks noChangeAspect="1"/>
          </p:cNvPicPr>
          <p:nvPr/>
        </p:nvPicPr>
        <p:blipFill>
          <a:blip r:embed="rId3"/>
          <a:stretch>
            <a:fillRect/>
          </a:stretch>
        </p:blipFill>
        <p:spPr>
          <a:xfrm>
            <a:off x="5476982" y="3429000"/>
            <a:ext cx="6267236" cy="3525321"/>
          </a:xfrm>
          <a:prstGeom prst="rect">
            <a:avLst/>
          </a:prstGeom>
        </p:spPr>
      </p:pic>
      <p:sp>
        <p:nvSpPr>
          <p:cNvPr id="4" name="Tekstiruutu 3">
            <a:extLst>
              <a:ext uri="{FF2B5EF4-FFF2-40B4-BE49-F238E27FC236}">
                <a16:creationId xmlns:a16="http://schemas.microsoft.com/office/drawing/2014/main" id="{7CBD500C-CDBE-57EE-929F-D81A2E54E486}"/>
              </a:ext>
            </a:extLst>
          </p:cNvPr>
          <p:cNvSpPr txBox="1"/>
          <p:nvPr/>
        </p:nvSpPr>
        <p:spPr>
          <a:xfrm>
            <a:off x="277402" y="4376791"/>
            <a:ext cx="5242765" cy="2585323"/>
          </a:xfrm>
          <a:prstGeom prst="rect">
            <a:avLst/>
          </a:prstGeom>
          <a:noFill/>
        </p:spPr>
        <p:txBody>
          <a:bodyPr wrap="square" rtlCol="0">
            <a:spAutoFit/>
          </a:bodyPr>
          <a:lstStyle/>
          <a:p>
            <a:r>
              <a:rPr lang="fi-FI" dirty="0"/>
              <a:t>Sähköpostin </a:t>
            </a:r>
            <a:r>
              <a:rPr lang="fi-FI" dirty="0" err="1"/>
              <a:t>edelleenlähetys</a:t>
            </a:r>
            <a:r>
              <a:rPr lang="fi-FI" dirty="0"/>
              <a:t> (jos et ole tehnyt vielä </a:t>
            </a:r>
            <a:r>
              <a:rPr lang="fi-FI" dirty="0" err="1"/>
              <a:t>sodankylä</a:t>
            </a:r>
            <a:r>
              <a:rPr lang="fi-FI" dirty="0"/>
              <a:t> – osoitteesta </a:t>
            </a:r>
            <a:r>
              <a:rPr lang="fi-FI" dirty="0" err="1"/>
              <a:t>edu</a:t>
            </a:r>
            <a:r>
              <a:rPr lang="fi-FI" dirty="0"/>
              <a:t>-postiin)</a:t>
            </a:r>
          </a:p>
          <a:p>
            <a:endParaRPr lang="fi-FI" dirty="0"/>
          </a:p>
          <a:p>
            <a:pPr marL="342900" indent="-342900">
              <a:buAutoNum type="arabicPeriod"/>
            </a:pPr>
            <a:r>
              <a:rPr lang="fi-FI" dirty="0"/>
              <a:t>Asetukset (kts. Ylempi kuva)</a:t>
            </a:r>
          </a:p>
          <a:p>
            <a:pPr marL="342900" indent="-342900">
              <a:buFontTx/>
              <a:buAutoNum type="arabicPeriod"/>
            </a:pPr>
            <a:r>
              <a:rPr lang="fi-FI" dirty="0"/>
              <a:t>Näytä kaikki Outlookin asetukset (kts. Ylempi kuva)</a:t>
            </a:r>
          </a:p>
          <a:p>
            <a:pPr marL="342900" indent="-342900">
              <a:buFontTx/>
              <a:buAutoNum type="arabicPeriod"/>
            </a:pPr>
            <a:r>
              <a:rPr lang="fi-FI" dirty="0" err="1"/>
              <a:t>Edelleenlähetys</a:t>
            </a:r>
            <a:endParaRPr lang="fi-FI" dirty="0"/>
          </a:p>
          <a:p>
            <a:pPr marL="342900" indent="-342900">
              <a:buFontTx/>
              <a:buAutoNum type="arabicPeriod"/>
            </a:pPr>
            <a:r>
              <a:rPr lang="fi-FI" dirty="0"/>
              <a:t>Ota edelleen lähetys käyttöön</a:t>
            </a:r>
          </a:p>
          <a:p>
            <a:pPr marL="342900" indent="-342900">
              <a:buFontTx/>
              <a:buAutoNum type="arabicPeriod"/>
            </a:pPr>
            <a:r>
              <a:rPr lang="fi-FI" dirty="0"/>
              <a:t>Syötä oma edu.sodankyla.fi sähköposti</a:t>
            </a:r>
          </a:p>
          <a:p>
            <a:pPr marL="342900" indent="-342900">
              <a:buAutoNum type="arabicPeriod"/>
            </a:pPr>
            <a:endParaRPr lang="fi-FI" dirty="0"/>
          </a:p>
        </p:txBody>
      </p:sp>
      <p:sp>
        <p:nvSpPr>
          <p:cNvPr id="2" name="Dian numeron paikkamerkki 1">
            <a:extLst>
              <a:ext uri="{FF2B5EF4-FFF2-40B4-BE49-F238E27FC236}">
                <a16:creationId xmlns:a16="http://schemas.microsoft.com/office/drawing/2014/main" id="{714353F3-55B5-1975-6760-677ED78027C9}"/>
              </a:ext>
            </a:extLst>
          </p:cNvPr>
          <p:cNvSpPr>
            <a:spLocks noGrp="1"/>
          </p:cNvSpPr>
          <p:nvPr>
            <p:ph type="sldNum" sz="quarter" idx="12"/>
          </p:nvPr>
        </p:nvSpPr>
        <p:spPr/>
        <p:txBody>
          <a:bodyPr/>
          <a:lstStyle/>
          <a:p>
            <a:fld id="{8F4AEF5D-7FAC-4949-84D2-DA5A9BB3D225}" type="slidenum">
              <a:rPr lang="fi-FI" sz="4400" smtClean="0">
                <a:solidFill>
                  <a:srgbClr val="FF0000"/>
                </a:solidFill>
              </a:rPr>
              <a:t>5</a:t>
            </a:fld>
            <a:endParaRPr lang="fi-FI" sz="4400" dirty="0">
              <a:solidFill>
                <a:srgbClr val="FF0000"/>
              </a:solidFill>
            </a:endParaRPr>
          </a:p>
        </p:txBody>
      </p:sp>
    </p:spTree>
    <p:extLst>
      <p:ext uri="{BB962C8B-B14F-4D97-AF65-F5344CB8AC3E}">
        <p14:creationId xmlns:p14="http://schemas.microsoft.com/office/powerpoint/2010/main" val="2126117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Kuva 25">
            <a:extLst>
              <a:ext uri="{FF2B5EF4-FFF2-40B4-BE49-F238E27FC236}">
                <a16:creationId xmlns:a16="http://schemas.microsoft.com/office/drawing/2014/main" id="{4E5C7057-0BBB-E056-5DCC-6C8FB4171147}"/>
              </a:ext>
            </a:extLst>
          </p:cNvPr>
          <p:cNvPicPr>
            <a:picLocks noChangeAspect="1"/>
          </p:cNvPicPr>
          <p:nvPr/>
        </p:nvPicPr>
        <p:blipFill>
          <a:blip r:embed="rId2"/>
          <a:stretch>
            <a:fillRect/>
          </a:stretch>
        </p:blipFill>
        <p:spPr>
          <a:xfrm>
            <a:off x="5346682" y="2706880"/>
            <a:ext cx="6788474" cy="3818517"/>
          </a:xfrm>
          <a:prstGeom prst="rect">
            <a:avLst/>
          </a:prstGeom>
        </p:spPr>
      </p:pic>
      <p:pic>
        <p:nvPicPr>
          <p:cNvPr id="20" name="Kuva 19">
            <a:extLst>
              <a:ext uri="{FF2B5EF4-FFF2-40B4-BE49-F238E27FC236}">
                <a16:creationId xmlns:a16="http://schemas.microsoft.com/office/drawing/2014/main" id="{9188A897-B20A-7BE4-CC44-B28DDF438425}"/>
              </a:ext>
            </a:extLst>
          </p:cNvPr>
          <p:cNvPicPr>
            <a:picLocks noChangeAspect="1"/>
          </p:cNvPicPr>
          <p:nvPr/>
        </p:nvPicPr>
        <p:blipFill>
          <a:blip r:embed="rId3"/>
          <a:stretch>
            <a:fillRect/>
          </a:stretch>
        </p:blipFill>
        <p:spPr>
          <a:xfrm>
            <a:off x="526925" y="3393875"/>
            <a:ext cx="4225106" cy="2009552"/>
          </a:xfrm>
          <a:prstGeom prst="rect">
            <a:avLst/>
          </a:prstGeom>
        </p:spPr>
      </p:pic>
      <p:pic>
        <p:nvPicPr>
          <p:cNvPr id="4" name="Kuva 3">
            <a:extLst>
              <a:ext uri="{FF2B5EF4-FFF2-40B4-BE49-F238E27FC236}">
                <a16:creationId xmlns:a16="http://schemas.microsoft.com/office/drawing/2014/main" id="{E4686015-E116-26EC-C416-F375BDFEACF9}"/>
              </a:ext>
            </a:extLst>
          </p:cNvPr>
          <p:cNvPicPr>
            <a:picLocks noChangeAspect="1"/>
          </p:cNvPicPr>
          <p:nvPr/>
        </p:nvPicPr>
        <p:blipFill>
          <a:blip r:embed="rId4"/>
          <a:stretch>
            <a:fillRect/>
          </a:stretch>
        </p:blipFill>
        <p:spPr>
          <a:xfrm>
            <a:off x="431355" y="938561"/>
            <a:ext cx="4066710" cy="2287524"/>
          </a:xfrm>
          <a:prstGeom prst="rect">
            <a:avLst/>
          </a:prstGeom>
        </p:spPr>
      </p:pic>
      <p:sp>
        <p:nvSpPr>
          <p:cNvPr id="2" name="Otsikko 1">
            <a:extLst>
              <a:ext uri="{FF2B5EF4-FFF2-40B4-BE49-F238E27FC236}">
                <a16:creationId xmlns:a16="http://schemas.microsoft.com/office/drawing/2014/main" id="{D3FB4A23-F122-42D7-94D9-0F5B40E4DA54}"/>
              </a:ext>
            </a:extLst>
          </p:cNvPr>
          <p:cNvSpPr>
            <a:spLocks noGrp="1"/>
          </p:cNvSpPr>
          <p:nvPr>
            <p:ph type="title"/>
          </p:nvPr>
        </p:nvSpPr>
        <p:spPr>
          <a:xfrm>
            <a:off x="431355" y="254059"/>
            <a:ext cx="8540020" cy="489222"/>
          </a:xfrm>
        </p:spPr>
        <p:txBody>
          <a:bodyPr>
            <a:normAutofit fontScale="90000"/>
          </a:bodyPr>
          <a:lstStyle/>
          <a:p>
            <a:r>
              <a:rPr lang="fi-FI" sz="3200" b="1" dirty="0">
                <a:cs typeface="Calibri Light"/>
              </a:rPr>
              <a:t>TILAN VARAAMINEN JA KALENTERIKUTSUN TEKEMINEN</a:t>
            </a:r>
            <a:endParaRPr lang="fi-FI" sz="3200" b="1" dirty="0"/>
          </a:p>
        </p:txBody>
      </p:sp>
      <p:sp>
        <p:nvSpPr>
          <p:cNvPr id="9" name="Tekstiruutu 8">
            <a:extLst>
              <a:ext uri="{FF2B5EF4-FFF2-40B4-BE49-F238E27FC236}">
                <a16:creationId xmlns:a16="http://schemas.microsoft.com/office/drawing/2014/main" id="{2B60F52C-3B17-4CE5-8C7C-FFEF88F582B6}"/>
              </a:ext>
            </a:extLst>
          </p:cNvPr>
          <p:cNvSpPr txBox="1"/>
          <p:nvPr/>
        </p:nvSpPr>
        <p:spPr>
          <a:xfrm>
            <a:off x="2246366" y="2536007"/>
            <a:ext cx="38676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cs typeface="Calibri"/>
              </a:rPr>
              <a:t>2. Paina lisää uusi tapahtuma</a:t>
            </a:r>
          </a:p>
        </p:txBody>
      </p:sp>
      <p:sp>
        <p:nvSpPr>
          <p:cNvPr id="10" name="Nuoli: Vasen 9">
            <a:extLst>
              <a:ext uri="{FF2B5EF4-FFF2-40B4-BE49-F238E27FC236}">
                <a16:creationId xmlns:a16="http://schemas.microsoft.com/office/drawing/2014/main" id="{B826E276-99EC-4CD2-9BF2-AEACF23B498E}"/>
              </a:ext>
            </a:extLst>
          </p:cNvPr>
          <p:cNvSpPr/>
          <p:nvPr/>
        </p:nvSpPr>
        <p:spPr>
          <a:xfrm rot="18881532" flipV="1">
            <a:off x="1278709" y="3286378"/>
            <a:ext cx="1215437" cy="18319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kstiruutu 13">
            <a:extLst>
              <a:ext uri="{FF2B5EF4-FFF2-40B4-BE49-F238E27FC236}">
                <a16:creationId xmlns:a16="http://schemas.microsoft.com/office/drawing/2014/main" id="{EE684BC5-632C-472D-B400-D2F1A5AA6CEF}"/>
              </a:ext>
            </a:extLst>
          </p:cNvPr>
          <p:cNvSpPr txBox="1"/>
          <p:nvPr/>
        </p:nvSpPr>
        <p:spPr>
          <a:xfrm>
            <a:off x="526925" y="5543018"/>
            <a:ext cx="48197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t>HUOMIOITAVAA!</a:t>
            </a:r>
          </a:p>
          <a:p>
            <a:r>
              <a:rPr lang="fi-FI" dirty="0">
                <a:cs typeface="Calibri"/>
              </a:rPr>
              <a:t>Jos laitat TEAMS-kokous </a:t>
            </a:r>
            <a:r>
              <a:rPr lang="fi-FI" dirty="0" err="1">
                <a:cs typeface="Calibri"/>
              </a:rPr>
              <a:t>täpän</a:t>
            </a:r>
            <a:r>
              <a:rPr lang="fi-FI" dirty="0">
                <a:cs typeface="Calibri"/>
              </a:rPr>
              <a:t> päälle, jakaa kalenteri automaattisesti </a:t>
            </a:r>
          </a:p>
          <a:p>
            <a:r>
              <a:rPr lang="fi-FI" dirty="0">
                <a:cs typeface="Calibri"/>
              </a:rPr>
              <a:t>osallistujille linkin, josta voi liittyä kokoukseen.</a:t>
            </a:r>
            <a:endParaRPr lang="fi-FI" dirty="0"/>
          </a:p>
        </p:txBody>
      </p:sp>
      <p:sp>
        <p:nvSpPr>
          <p:cNvPr id="17" name="Tekstiruutu 16">
            <a:extLst>
              <a:ext uri="{FF2B5EF4-FFF2-40B4-BE49-F238E27FC236}">
                <a16:creationId xmlns:a16="http://schemas.microsoft.com/office/drawing/2014/main" id="{5A0942CD-1766-618E-9267-37F531852550}"/>
              </a:ext>
            </a:extLst>
          </p:cNvPr>
          <p:cNvSpPr txBox="1"/>
          <p:nvPr/>
        </p:nvSpPr>
        <p:spPr>
          <a:xfrm>
            <a:off x="2378952" y="1897657"/>
            <a:ext cx="6097712" cy="369332"/>
          </a:xfrm>
          <a:prstGeom prst="rect">
            <a:avLst/>
          </a:prstGeom>
          <a:noFill/>
        </p:spPr>
        <p:txBody>
          <a:bodyPr wrap="square">
            <a:spAutoFit/>
          </a:bodyPr>
          <a:lstStyle/>
          <a:p>
            <a:r>
              <a:rPr lang="fi-FI" dirty="0"/>
              <a:t>1. Paina kalenterin kuvaa</a:t>
            </a:r>
          </a:p>
        </p:txBody>
      </p:sp>
      <p:sp>
        <p:nvSpPr>
          <p:cNvPr id="18" name="Nuoli: Vasen 17">
            <a:extLst>
              <a:ext uri="{FF2B5EF4-FFF2-40B4-BE49-F238E27FC236}">
                <a16:creationId xmlns:a16="http://schemas.microsoft.com/office/drawing/2014/main" id="{9E12965F-4C5D-B060-834D-43F42B522CE5}"/>
              </a:ext>
            </a:extLst>
          </p:cNvPr>
          <p:cNvSpPr/>
          <p:nvPr/>
        </p:nvSpPr>
        <p:spPr>
          <a:xfrm rot="349053" flipV="1">
            <a:off x="541170" y="1475567"/>
            <a:ext cx="2083165" cy="386918"/>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 name="Tekstiruutu 21">
            <a:extLst>
              <a:ext uri="{FF2B5EF4-FFF2-40B4-BE49-F238E27FC236}">
                <a16:creationId xmlns:a16="http://schemas.microsoft.com/office/drawing/2014/main" id="{F9CACDB1-DA45-551D-5D72-90221EFD9523}"/>
              </a:ext>
            </a:extLst>
          </p:cNvPr>
          <p:cNvSpPr txBox="1"/>
          <p:nvPr/>
        </p:nvSpPr>
        <p:spPr>
          <a:xfrm>
            <a:off x="5270642" y="723783"/>
            <a:ext cx="6647380" cy="2031325"/>
          </a:xfrm>
          <a:prstGeom prst="rect">
            <a:avLst/>
          </a:prstGeom>
          <a:noFill/>
        </p:spPr>
        <p:txBody>
          <a:bodyPr wrap="square">
            <a:spAutoFit/>
          </a:bodyPr>
          <a:lstStyle/>
          <a:p>
            <a:r>
              <a:rPr lang="fi-FI" dirty="0">
                <a:cs typeface="Calibri"/>
              </a:rPr>
              <a:t>3. Syötä tapahtuman tiedot (esim. Sopuli palaveri)</a:t>
            </a:r>
          </a:p>
          <a:p>
            <a:r>
              <a:rPr lang="fi-FI" dirty="0">
                <a:cs typeface="Calibri"/>
              </a:rPr>
              <a:t>(voit kustua osallistujia, syöttää esim. vanhemman sähköpostin, heille tulee sähköposti-ilmoitus ja linkki)</a:t>
            </a:r>
          </a:p>
          <a:p>
            <a:r>
              <a:rPr lang="fi-FI" dirty="0">
                <a:cs typeface="Calibri"/>
              </a:rPr>
              <a:t>4. Syötä kellonaika</a:t>
            </a:r>
          </a:p>
          <a:p>
            <a:r>
              <a:rPr lang="fi-FI" dirty="0">
                <a:cs typeface="Calibri"/>
              </a:rPr>
              <a:t>5. Hae huone tai sijainti painiketta napauttamalla saat näkyviin vapaat neuvottelutilat</a:t>
            </a:r>
          </a:p>
          <a:p>
            <a:r>
              <a:rPr lang="fi-FI" dirty="0">
                <a:cs typeface="Calibri"/>
              </a:rPr>
              <a:t>6. Paina tallenna</a:t>
            </a:r>
          </a:p>
        </p:txBody>
      </p:sp>
      <p:sp>
        <p:nvSpPr>
          <p:cNvPr id="28" name="Nuoli: Vasen 27">
            <a:extLst>
              <a:ext uri="{FF2B5EF4-FFF2-40B4-BE49-F238E27FC236}">
                <a16:creationId xmlns:a16="http://schemas.microsoft.com/office/drawing/2014/main" id="{DCB6BDC5-1376-8D2A-AE48-7E2FB313DEF2}"/>
              </a:ext>
            </a:extLst>
          </p:cNvPr>
          <p:cNvSpPr/>
          <p:nvPr/>
        </p:nvSpPr>
        <p:spPr>
          <a:xfrm rot="9464323" flipV="1">
            <a:off x="4996025" y="5841088"/>
            <a:ext cx="3592822" cy="114614"/>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5" name="Dian numeron paikkamerkki 4">
            <a:extLst>
              <a:ext uri="{FF2B5EF4-FFF2-40B4-BE49-F238E27FC236}">
                <a16:creationId xmlns:a16="http://schemas.microsoft.com/office/drawing/2014/main" id="{1637999B-7741-4A88-1787-92B29D903EF3}"/>
              </a:ext>
            </a:extLst>
          </p:cNvPr>
          <p:cNvSpPr>
            <a:spLocks noGrp="1"/>
          </p:cNvSpPr>
          <p:nvPr>
            <p:ph type="sldNum" sz="quarter" idx="12"/>
          </p:nvPr>
        </p:nvSpPr>
        <p:spPr/>
        <p:txBody>
          <a:bodyPr/>
          <a:lstStyle/>
          <a:p>
            <a:fld id="{8F4AEF5D-7FAC-4949-84D2-DA5A9BB3D225}" type="slidenum">
              <a:rPr lang="fi-FI" sz="4400" smtClean="0">
                <a:solidFill>
                  <a:srgbClr val="FF0000"/>
                </a:solidFill>
              </a:rPr>
              <a:t>6</a:t>
            </a:fld>
            <a:endParaRPr lang="fi-FI" sz="4400" dirty="0">
              <a:solidFill>
                <a:srgbClr val="FF0000"/>
              </a:solidFill>
            </a:endParaRPr>
          </a:p>
        </p:txBody>
      </p:sp>
    </p:spTree>
    <p:extLst>
      <p:ext uri="{BB962C8B-B14F-4D97-AF65-F5344CB8AC3E}">
        <p14:creationId xmlns:p14="http://schemas.microsoft.com/office/powerpoint/2010/main" val="130286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4D8B9895-3FFF-BDBC-197A-B41D975A3EB8}"/>
              </a:ext>
            </a:extLst>
          </p:cNvPr>
          <p:cNvSpPr txBox="1"/>
          <p:nvPr/>
        </p:nvSpPr>
        <p:spPr>
          <a:xfrm>
            <a:off x="523982" y="472611"/>
            <a:ext cx="5897366" cy="584775"/>
          </a:xfrm>
          <a:prstGeom prst="rect">
            <a:avLst/>
          </a:prstGeom>
          <a:noFill/>
        </p:spPr>
        <p:txBody>
          <a:bodyPr wrap="square" rtlCol="0">
            <a:spAutoFit/>
          </a:bodyPr>
          <a:lstStyle/>
          <a:p>
            <a:r>
              <a:rPr lang="fi-FI" sz="3200" dirty="0"/>
              <a:t>TOISTUVA TILAVARUS </a:t>
            </a:r>
            <a:r>
              <a:rPr lang="fi-FI" dirty="0"/>
              <a:t>(esim. tiimipalaverille)</a:t>
            </a:r>
          </a:p>
        </p:txBody>
      </p:sp>
      <p:sp>
        <p:nvSpPr>
          <p:cNvPr id="5" name="Tekstiruutu 4">
            <a:extLst>
              <a:ext uri="{FF2B5EF4-FFF2-40B4-BE49-F238E27FC236}">
                <a16:creationId xmlns:a16="http://schemas.microsoft.com/office/drawing/2014/main" id="{142C53D3-348B-0468-9348-CB6597761A93}"/>
              </a:ext>
            </a:extLst>
          </p:cNvPr>
          <p:cNvSpPr txBox="1"/>
          <p:nvPr/>
        </p:nvSpPr>
        <p:spPr>
          <a:xfrm>
            <a:off x="335623" y="934949"/>
            <a:ext cx="2291137" cy="1477328"/>
          </a:xfrm>
          <a:prstGeom prst="rect">
            <a:avLst/>
          </a:prstGeom>
          <a:noFill/>
        </p:spPr>
        <p:txBody>
          <a:bodyPr wrap="square" rtlCol="0">
            <a:spAutoFit/>
          </a:bodyPr>
          <a:lstStyle/>
          <a:p>
            <a:pPr marL="342900" indent="-342900">
              <a:buAutoNum type="arabicPeriod"/>
            </a:pPr>
            <a:r>
              <a:rPr lang="fi-FI" dirty="0"/>
              <a:t>Syötä tapahtuma ohjeen mukaan.</a:t>
            </a:r>
          </a:p>
          <a:p>
            <a:pPr marL="342900" indent="-342900">
              <a:buAutoNum type="arabicPeriod"/>
            </a:pPr>
            <a:r>
              <a:rPr lang="fi-FI" dirty="0"/>
              <a:t>Valitse Älä toista </a:t>
            </a:r>
            <a:r>
              <a:rPr lang="fi-FI" dirty="0" err="1"/>
              <a:t>täpästä</a:t>
            </a:r>
            <a:r>
              <a:rPr lang="fi-FI" dirty="0"/>
              <a:t> esim. viikoittain</a:t>
            </a:r>
          </a:p>
        </p:txBody>
      </p:sp>
      <p:pic>
        <p:nvPicPr>
          <p:cNvPr id="8" name="Kuva 7">
            <a:extLst>
              <a:ext uri="{FF2B5EF4-FFF2-40B4-BE49-F238E27FC236}">
                <a16:creationId xmlns:a16="http://schemas.microsoft.com/office/drawing/2014/main" id="{4855964A-D48F-D182-7D30-EF2F3AA17F42}"/>
              </a:ext>
            </a:extLst>
          </p:cNvPr>
          <p:cNvPicPr>
            <a:picLocks noChangeAspect="1"/>
          </p:cNvPicPr>
          <p:nvPr/>
        </p:nvPicPr>
        <p:blipFill rotWithShape="1">
          <a:blip r:embed="rId2"/>
          <a:srcRect l="5308" t="12276" r="39327" b="8015"/>
          <a:stretch/>
        </p:blipFill>
        <p:spPr>
          <a:xfrm>
            <a:off x="335623" y="2412277"/>
            <a:ext cx="4948574" cy="4007459"/>
          </a:xfrm>
          <a:prstGeom prst="rect">
            <a:avLst/>
          </a:prstGeom>
        </p:spPr>
      </p:pic>
      <p:sp>
        <p:nvSpPr>
          <p:cNvPr id="9" name="Nuoli: Alas 8">
            <a:extLst>
              <a:ext uri="{FF2B5EF4-FFF2-40B4-BE49-F238E27FC236}">
                <a16:creationId xmlns:a16="http://schemas.microsoft.com/office/drawing/2014/main" id="{4AA1F858-B7B6-CB0E-DD4A-CB655CE097B1}"/>
              </a:ext>
            </a:extLst>
          </p:cNvPr>
          <p:cNvSpPr/>
          <p:nvPr/>
        </p:nvSpPr>
        <p:spPr>
          <a:xfrm>
            <a:off x="2626760" y="1777429"/>
            <a:ext cx="660970" cy="2917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344A76E1-9E00-7579-02BE-CF63D73AB924}"/>
              </a:ext>
            </a:extLst>
          </p:cNvPr>
          <p:cNvPicPr>
            <a:picLocks noChangeAspect="1"/>
          </p:cNvPicPr>
          <p:nvPr/>
        </p:nvPicPr>
        <p:blipFill rotWithShape="1">
          <a:blip r:embed="rId3"/>
          <a:srcRect l="31591" t="26989" r="35238" b="22621"/>
          <a:stretch/>
        </p:blipFill>
        <p:spPr>
          <a:xfrm>
            <a:off x="6236413" y="2167846"/>
            <a:ext cx="5065159" cy="4328165"/>
          </a:xfrm>
          <a:prstGeom prst="rect">
            <a:avLst/>
          </a:prstGeom>
        </p:spPr>
      </p:pic>
      <p:sp>
        <p:nvSpPr>
          <p:cNvPr id="12" name="Tekstiruutu 11">
            <a:extLst>
              <a:ext uri="{FF2B5EF4-FFF2-40B4-BE49-F238E27FC236}">
                <a16:creationId xmlns:a16="http://schemas.microsoft.com/office/drawing/2014/main" id="{C179E0E4-2220-0861-9220-338EE5F2ACE0}"/>
              </a:ext>
            </a:extLst>
          </p:cNvPr>
          <p:cNvSpPr txBox="1"/>
          <p:nvPr/>
        </p:nvSpPr>
        <p:spPr>
          <a:xfrm>
            <a:off x="6907805" y="472611"/>
            <a:ext cx="4064995" cy="1200329"/>
          </a:xfrm>
          <a:prstGeom prst="rect">
            <a:avLst/>
          </a:prstGeom>
          <a:noFill/>
        </p:spPr>
        <p:txBody>
          <a:bodyPr wrap="square" rtlCol="0">
            <a:spAutoFit/>
          </a:bodyPr>
          <a:lstStyle/>
          <a:p>
            <a:r>
              <a:rPr lang="fi-FI" dirty="0"/>
              <a:t>3. Katso, että tiedot ovat oikein.</a:t>
            </a:r>
          </a:p>
          <a:p>
            <a:r>
              <a:rPr lang="fi-FI" dirty="0"/>
              <a:t>4. Valitse päivämäärä, milloin toisto loppuu tai paina poista päättymispäivä, jolloin toistaa tapahtumaa ”ikuisesti”.</a:t>
            </a:r>
          </a:p>
        </p:txBody>
      </p:sp>
      <p:sp>
        <p:nvSpPr>
          <p:cNvPr id="13" name="Dian numeron paikkamerkki 12">
            <a:extLst>
              <a:ext uri="{FF2B5EF4-FFF2-40B4-BE49-F238E27FC236}">
                <a16:creationId xmlns:a16="http://schemas.microsoft.com/office/drawing/2014/main" id="{C6EA8231-34B4-DBEF-CE8A-02442AC86D8C}"/>
              </a:ext>
            </a:extLst>
          </p:cNvPr>
          <p:cNvSpPr>
            <a:spLocks noGrp="1"/>
          </p:cNvSpPr>
          <p:nvPr>
            <p:ph type="sldNum" sz="quarter" idx="12"/>
          </p:nvPr>
        </p:nvSpPr>
        <p:spPr>
          <a:xfrm>
            <a:off x="8558372" y="6385389"/>
            <a:ext cx="2743200" cy="365125"/>
          </a:xfrm>
        </p:spPr>
        <p:txBody>
          <a:bodyPr/>
          <a:lstStyle/>
          <a:p>
            <a:fld id="{8F4AEF5D-7FAC-4949-84D2-DA5A9BB3D225}" type="slidenum">
              <a:rPr lang="fi-FI" sz="4000" smtClean="0">
                <a:solidFill>
                  <a:srgbClr val="FF0000"/>
                </a:solidFill>
              </a:rPr>
              <a:t>7</a:t>
            </a:fld>
            <a:endParaRPr lang="fi-FI" dirty="0">
              <a:solidFill>
                <a:srgbClr val="FF0000"/>
              </a:solidFill>
            </a:endParaRPr>
          </a:p>
        </p:txBody>
      </p:sp>
    </p:spTree>
    <p:extLst>
      <p:ext uri="{BB962C8B-B14F-4D97-AF65-F5344CB8AC3E}">
        <p14:creationId xmlns:p14="http://schemas.microsoft.com/office/powerpoint/2010/main" val="10505404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C9497F63-7554-89BB-F000-C7C2376C50D4}"/>
              </a:ext>
            </a:extLst>
          </p:cNvPr>
          <p:cNvSpPr txBox="1"/>
          <p:nvPr/>
        </p:nvSpPr>
        <p:spPr>
          <a:xfrm>
            <a:off x="534256" y="335230"/>
            <a:ext cx="5650787" cy="584775"/>
          </a:xfrm>
          <a:prstGeom prst="rect">
            <a:avLst/>
          </a:prstGeom>
          <a:noFill/>
        </p:spPr>
        <p:txBody>
          <a:bodyPr wrap="square" rtlCol="0">
            <a:spAutoFit/>
          </a:bodyPr>
          <a:lstStyle/>
          <a:p>
            <a:r>
              <a:rPr lang="fi-FI" sz="3200" dirty="0"/>
              <a:t>VARAUKSEN MUOKKAAMINEN</a:t>
            </a:r>
          </a:p>
        </p:txBody>
      </p:sp>
      <p:sp>
        <p:nvSpPr>
          <p:cNvPr id="3" name="Tekstiruutu 2">
            <a:extLst>
              <a:ext uri="{FF2B5EF4-FFF2-40B4-BE49-F238E27FC236}">
                <a16:creationId xmlns:a16="http://schemas.microsoft.com/office/drawing/2014/main" id="{DA7FD467-C675-E0F9-081A-641248A48EF9}"/>
              </a:ext>
            </a:extLst>
          </p:cNvPr>
          <p:cNvSpPr txBox="1"/>
          <p:nvPr/>
        </p:nvSpPr>
        <p:spPr>
          <a:xfrm>
            <a:off x="2116477" y="1017454"/>
            <a:ext cx="5095982" cy="1754326"/>
          </a:xfrm>
          <a:prstGeom prst="rect">
            <a:avLst/>
          </a:prstGeom>
          <a:noFill/>
        </p:spPr>
        <p:txBody>
          <a:bodyPr wrap="square" rtlCol="0">
            <a:spAutoFit/>
          </a:bodyPr>
          <a:lstStyle/>
          <a:p>
            <a:pPr marL="342900" indent="-342900">
              <a:buAutoNum type="arabicPeriod"/>
            </a:pPr>
            <a:r>
              <a:rPr lang="fi-FI" dirty="0"/>
              <a:t>Valitse kalenterista oman varauksesi  päivä.</a:t>
            </a:r>
          </a:p>
          <a:p>
            <a:pPr marL="342900" indent="-342900">
              <a:buAutoNum type="arabicPeriod"/>
            </a:pPr>
            <a:r>
              <a:rPr lang="fi-FI" dirty="0"/>
              <a:t>Valitse oma varaus.</a:t>
            </a:r>
          </a:p>
          <a:p>
            <a:pPr marL="342900" indent="-342900">
              <a:buAutoNum type="arabicPeriod"/>
            </a:pPr>
            <a:r>
              <a:rPr lang="fi-FI" dirty="0"/>
              <a:t>Paina muokkaa</a:t>
            </a:r>
          </a:p>
          <a:p>
            <a:pPr marL="342900" indent="-342900">
              <a:buAutoNum type="arabicPeriod"/>
            </a:pPr>
            <a:r>
              <a:rPr lang="fi-FI" dirty="0"/>
              <a:t>Valitse joko yksi tapahtuma, tai kaikki</a:t>
            </a:r>
          </a:p>
          <a:p>
            <a:pPr marL="342900" indent="-342900">
              <a:buAutoNum type="arabicPeriod"/>
            </a:pPr>
            <a:r>
              <a:rPr lang="fi-FI" dirty="0"/>
              <a:t>Tee tarvittavat muutokset ja paina lähetä</a:t>
            </a:r>
          </a:p>
          <a:p>
            <a:pPr marL="342900" indent="-342900">
              <a:buAutoNum type="arabicPeriod"/>
            </a:pPr>
            <a:endParaRPr lang="fi-FI" dirty="0"/>
          </a:p>
        </p:txBody>
      </p:sp>
      <p:pic>
        <p:nvPicPr>
          <p:cNvPr id="8" name="Kuva 7">
            <a:extLst>
              <a:ext uri="{FF2B5EF4-FFF2-40B4-BE49-F238E27FC236}">
                <a16:creationId xmlns:a16="http://schemas.microsoft.com/office/drawing/2014/main" id="{F2984AAC-B82A-E7C0-84AA-E2347310C28A}"/>
              </a:ext>
            </a:extLst>
          </p:cNvPr>
          <p:cNvPicPr>
            <a:picLocks noChangeAspect="1"/>
          </p:cNvPicPr>
          <p:nvPr/>
        </p:nvPicPr>
        <p:blipFill rotWithShape="1">
          <a:blip r:embed="rId2"/>
          <a:srcRect l="38090" t="25169" r="3342" b="12809"/>
          <a:stretch/>
        </p:blipFill>
        <p:spPr>
          <a:xfrm>
            <a:off x="606176" y="2516495"/>
            <a:ext cx="7140539" cy="4253502"/>
          </a:xfrm>
          <a:prstGeom prst="rect">
            <a:avLst/>
          </a:prstGeom>
        </p:spPr>
      </p:pic>
      <p:sp>
        <p:nvSpPr>
          <p:cNvPr id="9" name="Nuoli: Alas 8">
            <a:extLst>
              <a:ext uri="{FF2B5EF4-FFF2-40B4-BE49-F238E27FC236}">
                <a16:creationId xmlns:a16="http://schemas.microsoft.com/office/drawing/2014/main" id="{F537C4C5-AE46-ADB1-BCC1-A2E26218A7CD}"/>
              </a:ext>
            </a:extLst>
          </p:cNvPr>
          <p:cNvSpPr/>
          <p:nvPr/>
        </p:nvSpPr>
        <p:spPr>
          <a:xfrm rot="19196531">
            <a:off x="513711" y="5225417"/>
            <a:ext cx="349321" cy="118085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Kuva 10">
            <a:extLst>
              <a:ext uri="{FF2B5EF4-FFF2-40B4-BE49-F238E27FC236}">
                <a16:creationId xmlns:a16="http://schemas.microsoft.com/office/drawing/2014/main" id="{FE778E9F-A14A-DB93-F8FF-6D5976E7F479}"/>
              </a:ext>
            </a:extLst>
          </p:cNvPr>
          <p:cNvPicPr>
            <a:picLocks noChangeAspect="1"/>
          </p:cNvPicPr>
          <p:nvPr/>
        </p:nvPicPr>
        <p:blipFill rotWithShape="1">
          <a:blip r:embed="rId3"/>
          <a:srcRect l="4972" t="11236" r="37219" b="6968"/>
          <a:stretch/>
        </p:blipFill>
        <p:spPr>
          <a:xfrm>
            <a:off x="6537426" y="1659163"/>
            <a:ext cx="5344230" cy="4253502"/>
          </a:xfrm>
          <a:prstGeom prst="rect">
            <a:avLst/>
          </a:prstGeom>
        </p:spPr>
      </p:pic>
      <p:sp>
        <p:nvSpPr>
          <p:cNvPr id="12" name="Dian numeron paikkamerkki 11">
            <a:extLst>
              <a:ext uri="{FF2B5EF4-FFF2-40B4-BE49-F238E27FC236}">
                <a16:creationId xmlns:a16="http://schemas.microsoft.com/office/drawing/2014/main" id="{3F0E53E3-6CBC-0E9A-3A7A-261B62FDBF45}"/>
              </a:ext>
            </a:extLst>
          </p:cNvPr>
          <p:cNvSpPr>
            <a:spLocks noGrp="1"/>
          </p:cNvSpPr>
          <p:nvPr>
            <p:ph type="sldNum" sz="quarter" idx="12"/>
          </p:nvPr>
        </p:nvSpPr>
        <p:spPr>
          <a:xfrm>
            <a:off x="8842624" y="6371811"/>
            <a:ext cx="2743200" cy="365125"/>
          </a:xfrm>
        </p:spPr>
        <p:txBody>
          <a:bodyPr/>
          <a:lstStyle/>
          <a:p>
            <a:fld id="{8F4AEF5D-7FAC-4949-84D2-DA5A9BB3D225}" type="slidenum">
              <a:rPr lang="fi-FI" sz="4400" smtClean="0">
                <a:solidFill>
                  <a:srgbClr val="FF0000"/>
                </a:solidFill>
              </a:rPr>
              <a:t>8</a:t>
            </a:fld>
            <a:endParaRPr lang="fi-FI" dirty="0">
              <a:solidFill>
                <a:srgbClr val="FF0000"/>
              </a:solidFill>
            </a:endParaRPr>
          </a:p>
        </p:txBody>
      </p:sp>
    </p:spTree>
    <p:extLst>
      <p:ext uri="{BB962C8B-B14F-4D97-AF65-F5344CB8AC3E}">
        <p14:creationId xmlns:p14="http://schemas.microsoft.com/office/powerpoint/2010/main" val="38537854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C7A7D25-CEAB-4561-AC48-ED8D999CC727}"/>
              </a:ext>
            </a:extLst>
          </p:cNvPr>
          <p:cNvSpPr>
            <a:spLocks noGrp="1"/>
          </p:cNvSpPr>
          <p:nvPr>
            <p:ph type="title"/>
          </p:nvPr>
        </p:nvSpPr>
        <p:spPr>
          <a:xfrm>
            <a:off x="838199" y="365125"/>
            <a:ext cx="9435957" cy="77262"/>
          </a:xfrm>
        </p:spPr>
        <p:txBody>
          <a:bodyPr>
            <a:noAutofit/>
          </a:bodyPr>
          <a:lstStyle/>
          <a:p>
            <a:r>
              <a:rPr lang="fi-FI" sz="4000" b="1" dirty="0">
                <a:cs typeface="Calibri Light"/>
              </a:rPr>
              <a:t>KALENTERIKUTSUIHIN ILMOITTAUTUMINEN</a:t>
            </a:r>
            <a:endParaRPr lang="fi-FI" sz="4000" b="1" dirty="0"/>
          </a:p>
        </p:txBody>
      </p:sp>
      <p:pic>
        <p:nvPicPr>
          <p:cNvPr id="4" name="Kuva 4" descr="Kuva, joka sisältää kohteen teksti&#10;&#10;Kuvaus luotu automaattisesti">
            <a:extLst>
              <a:ext uri="{FF2B5EF4-FFF2-40B4-BE49-F238E27FC236}">
                <a16:creationId xmlns:a16="http://schemas.microsoft.com/office/drawing/2014/main" id="{B2F3F774-319A-4FFF-AE9E-E35B2579D43F}"/>
              </a:ext>
            </a:extLst>
          </p:cNvPr>
          <p:cNvPicPr>
            <a:picLocks noGrp="1" noChangeAspect="1"/>
          </p:cNvPicPr>
          <p:nvPr>
            <p:ph idx="1"/>
          </p:nvPr>
        </p:nvPicPr>
        <p:blipFill>
          <a:blip r:embed="rId2"/>
          <a:stretch>
            <a:fillRect/>
          </a:stretch>
        </p:blipFill>
        <p:spPr>
          <a:xfrm>
            <a:off x="388193" y="803430"/>
            <a:ext cx="6323224" cy="3552168"/>
          </a:xfrm>
        </p:spPr>
      </p:pic>
      <p:sp>
        <p:nvSpPr>
          <p:cNvPr id="5" name="Tekstiruutu 4">
            <a:extLst>
              <a:ext uri="{FF2B5EF4-FFF2-40B4-BE49-F238E27FC236}">
                <a16:creationId xmlns:a16="http://schemas.microsoft.com/office/drawing/2014/main" id="{0E3142D1-3C11-477C-846A-21F5071333C2}"/>
              </a:ext>
            </a:extLst>
          </p:cNvPr>
          <p:cNvSpPr txBox="1"/>
          <p:nvPr/>
        </p:nvSpPr>
        <p:spPr>
          <a:xfrm>
            <a:off x="1481254" y="2085277"/>
            <a:ext cx="3839736" cy="1731243"/>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t>Ilmoittaudu napauttamalla: kyllä, ei tai ehkä.</a:t>
            </a:r>
          </a:p>
          <a:p>
            <a:endParaRPr lang="fi-FI">
              <a:cs typeface="Calibri"/>
            </a:endParaRPr>
          </a:p>
          <a:p>
            <a:r>
              <a:rPr lang="fi-FI">
                <a:cs typeface="Calibri"/>
              </a:rPr>
              <a:t>Sen jälkeen sähköposti "katoaa".</a:t>
            </a:r>
          </a:p>
          <a:p>
            <a:r>
              <a:rPr lang="fi-FI">
                <a:cs typeface="Calibri"/>
              </a:rPr>
              <a:t>Löydät koulutuksen tiedot yms. Sen jälkeen kalenteristasi.</a:t>
            </a:r>
          </a:p>
          <a:p>
            <a:endParaRPr lang="fi-FI">
              <a:cs typeface="Calibri"/>
            </a:endParaRPr>
          </a:p>
          <a:p>
            <a:endParaRPr lang="fi-FI">
              <a:cs typeface="Calibri"/>
            </a:endParaRPr>
          </a:p>
          <a:p>
            <a:endParaRPr lang="fi-FI">
              <a:cs typeface="Calibri"/>
            </a:endParaRPr>
          </a:p>
        </p:txBody>
      </p:sp>
      <p:sp>
        <p:nvSpPr>
          <p:cNvPr id="6" name="Nuoli: Oikea 5">
            <a:extLst>
              <a:ext uri="{FF2B5EF4-FFF2-40B4-BE49-F238E27FC236}">
                <a16:creationId xmlns:a16="http://schemas.microsoft.com/office/drawing/2014/main" id="{F2BAD508-DA11-43DC-9033-0CAF6F355E1D}"/>
              </a:ext>
            </a:extLst>
          </p:cNvPr>
          <p:cNvSpPr/>
          <p:nvPr/>
        </p:nvSpPr>
        <p:spPr>
          <a:xfrm>
            <a:off x="4476572" y="1257290"/>
            <a:ext cx="929268" cy="5854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7">
            <a:extLst>
              <a:ext uri="{FF2B5EF4-FFF2-40B4-BE49-F238E27FC236}">
                <a16:creationId xmlns:a16="http://schemas.microsoft.com/office/drawing/2014/main" id="{FE931397-F4D6-40C1-80D8-70D92A3EBA9E}"/>
              </a:ext>
            </a:extLst>
          </p:cNvPr>
          <p:cNvPicPr>
            <a:picLocks noChangeAspect="1"/>
          </p:cNvPicPr>
          <p:nvPr/>
        </p:nvPicPr>
        <p:blipFill>
          <a:blip r:embed="rId3"/>
          <a:stretch>
            <a:fillRect/>
          </a:stretch>
        </p:blipFill>
        <p:spPr>
          <a:xfrm>
            <a:off x="4529254" y="3642499"/>
            <a:ext cx="5475248" cy="3094927"/>
          </a:xfrm>
          <a:prstGeom prst="rect">
            <a:avLst/>
          </a:prstGeom>
        </p:spPr>
      </p:pic>
      <p:sp>
        <p:nvSpPr>
          <p:cNvPr id="8" name="Nuoli: Alas 7">
            <a:extLst>
              <a:ext uri="{FF2B5EF4-FFF2-40B4-BE49-F238E27FC236}">
                <a16:creationId xmlns:a16="http://schemas.microsoft.com/office/drawing/2014/main" id="{8B0207A0-3C0A-459B-BF66-CF25FEB9E8A8}"/>
              </a:ext>
            </a:extLst>
          </p:cNvPr>
          <p:cNvSpPr/>
          <p:nvPr/>
        </p:nvSpPr>
        <p:spPr>
          <a:xfrm rot="2953808">
            <a:off x="5781131" y="1346478"/>
            <a:ext cx="394310" cy="342039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9" name="Tekstiruutu 8">
            <a:extLst>
              <a:ext uri="{FF2B5EF4-FFF2-40B4-BE49-F238E27FC236}">
                <a16:creationId xmlns:a16="http://schemas.microsoft.com/office/drawing/2014/main" id="{4B014374-8CDB-4095-8A90-D126C91B643B}"/>
              </a:ext>
            </a:extLst>
          </p:cNvPr>
          <p:cNvSpPr txBox="1"/>
          <p:nvPr/>
        </p:nvSpPr>
        <p:spPr>
          <a:xfrm>
            <a:off x="7306183" y="1470588"/>
            <a:ext cx="3128792" cy="646331"/>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dirty="0"/>
              <a:t>Napauttamalla kalenterin kuvaa, löydät kalenterikutsut.</a:t>
            </a:r>
          </a:p>
        </p:txBody>
      </p:sp>
      <p:sp>
        <p:nvSpPr>
          <p:cNvPr id="10" name="Nuoli: Ylös 9">
            <a:extLst>
              <a:ext uri="{FF2B5EF4-FFF2-40B4-BE49-F238E27FC236}">
                <a16:creationId xmlns:a16="http://schemas.microsoft.com/office/drawing/2014/main" id="{383A5718-38AB-4EF1-BE59-CED79EA2077C}"/>
              </a:ext>
            </a:extLst>
          </p:cNvPr>
          <p:cNvSpPr/>
          <p:nvPr/>
        </p:nvSpPr>
        <p:spPr>
          <a:xfrm rot="16200000">
            <a:off x="9705500" y="3427660"/>
            <a:ext cx="483219" cy="975731"/>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kstiruutu 10">
            <a:extLst>
              <a:ext uri="{FF2B5EF4-FFF2-40B4-BE49-F238E27FC236}">
                <a16:creationId xmlns:a16="http://schemas.microsoft.com/office/drawing/2014/main" id="{F3EA254C-DB49-4759-B0B5-9627F10E4B81}"/>
              </a:ext>
            </a:extLst>
          </p:cNvPr>
          <p:cNvSpPr txBox="1"/>
          <p:nvPr/>
        </p:nvSpPr>
        <p:spPr>
          <a:xfrm>
            <a:off x="9490385" y="3022678"/>
            <a:ext cx="2743200" cy="4847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cs typeface="Calibri"/>
              </a:rPr>
              <a:t>Kellosta näet esim. Viestien peukutukset.</a:t>
            </a:r>
          </a:p>
        </p:txBody>
      </p:sp>
      <p:sp>
        <p:nvSpPr>
          <p:cNvPr id="3" name="Dian numeron paikkamerkki 2">
            <a:extLst>
              <a:ext uri="{FF2B5EF4-FFF2-40B4-BE49-F238E27FC236}">
                <a16:creationId xmlns:a16="http://schemas.microsoft.com/office/drawing/2014/main" id="{82C4D46D-8272-1934-55AC-5E634632A992}"/>
              </a:ext>
            </a:extLst>
          </p:cNvPr>
          <p:cNvSpPr>
            <a:spLocks noGrp="1"/>
          </p:cNvSpPr>
          <p:nvPr>
            <p:ph type="sldNum" sz="quarter" idx="12"/>
          </p:nvPr>
        </p:nvSpPr>
        <p:spPr/>
        <p:txBody>
          <a:bodyPr/>
          <a:lstStyle/>
          <a:p>
            <a:fld id="{8F4AEF5D-7FAC-4949-84D2-DA5A9BB3D225}" type="slidenum">
              <a:rPr lang="fi-FI" sz="4400" smtClean="0">
                <a:solidFill>
                  <a:srgbClr val="FF0000"/>
                </a:solidFill>
              </a:rPr>
              <a:t>9</a:t>
            </a:fld>
            <a:endParaRPr lang="fi-FI" sz="4400" dirty="0">
              <a:solidFill>
                <a:srgbClr val="FF0000"/>
              </a:solidFill>
            </a:endParaRPr>
          </a:p>
        </p:txBody>
      </p:sp>
    </p:spTree>
    <p:extLst>
      <p:ext uri="{BB962C8B-B14F-4D97-AF65-F5344CB8AC3E}">
        <p14:creationId xmlns:p14="http://schemas.microsoft.com/office/powerpoint/2010/main" val="2899287762"/>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Asiakirja" ma:contentTypeID="0x0101005E2DFE31FC81CC4EBB4375777C0E4CAD" ma:contentTypeVersion="11" ma:contentTypeDescription="Luo uusi asiakirja." ma:contentTypeScope="" ma:versionID="a48af6297eefe0c0422653d129f51cf0">
  <xsd:schema xmlns:xsd="http://www.w3.org/2001/XMLSchema" xmlns:xs="http://www.w3.org/2001/XMLSchema" xmlns:p="http://schemas.microsoft.com/office/2006/metadata/properties" xmlns:ns3="369c77d7-0742-4866-adcd-b141b741f028" xmlns:ns4="f69e3dfc-2741-4b31-8477-45a06b1e9540" targetNamespace="http://schemas.microsoft.com/office/2006/metadata/properties" ma:root="true" ma:fieldsID="947de2e7493d60c3af82ec0ba9579e09" ns3:_="" ns4:_="">
    <xsd:import namespace="369c77d7-0742-4866-adcd-b141b741f028"/>
    <xsd:import namespace="f69e3dfc-2741-4b31-8477-45a06b1e9540"/>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9c77d7-0742-4866-adcd-b141b741f0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69e3dfc-2741-4b31-8477-45a06b1e9540"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SharingHintHash" ma:index="12" nillable="true" ma:displayName="Jakamisvihjeen hajautu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80059AF-3B6A-4AC4-92DF-C2CC8F4E25C0}">
  <ds:schemaRefs>
    <ds:schemaRef ds:uri="http://schemas.microsoft.com/sharepoint/v3/contenttype/forms"/>
  </ds:schemaRefs>
</ds:datastoreItem>
</file>

<file path=customXml/itemProps2.xml><?xml version="1.0" encoding="utf-8"?>
<ds:datastoreItem xmlns:ds="http://schemas.openxmlformats.org/officeDocument/2006/customXml" ds:itemID="{BFB2666C-8DFA-42DB-B92D-0DA8F4C8A15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9c77d7-0742-4866-adcd-b141b741f028"/>
    <ds:schemaRef ds:uri="f69e3dfc-2741-4b31-8477-45a06b1e95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4DD19C-C561-4E83-A881-E944E66D841E}">
  <ds:schemaRefs>
    <ds:schemaRef ds:uri="f69e3dfc-2741-4b31-8477-45a06b1e9540"/>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369c77d7-0742-4866-adcd-b141b741f028"/>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300</TotalTime>
  <Words>1849</Words>
  <Application>Microsoft Office PowerPoint</Application>
  <PresentationFormat>Laajakuva</PresentationFormat>
  <Paragraphs>308</Paragraphs>
  <Slides>34</Slides>
  <Notes>0</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34</vt:i4>
      </vt:variant>
    </vt:vector>
  </HeadingPairs>
  <TitlesOfParts>
    <vt:vector size="38" baseType="lpstr">
      <vt:lpstr>Arial</vt:lpstr>
      <vt:lpstr>Calibri</vt:lpstr>
      <vt:lpstr>Calibri Light</vt:lpstr>
      <vt:lpstr>Office-teema</vt:lpstr>
      <vt:lpstr>TVT- koulutus 2022/SMK</vt:lpstr>
      <vt:lpstr>PowerPoint-esitys</vt:lpstr>
      <vt:lpstr>PowerPoint-esitys</vt:lpstr>
      <vt:lpstr>PowerPoint-esitys</vt:lpstr>
      <vt:lpstr>PowerPoint-esitys</vt:lpstr>
      <vt:lpstr>TILAN VARAAMINEN JA KALENTERIKUTSUN TEKEMINEN</vt:lpstr>
      <vt:lpstr>PowerPoint-esitys</vt:lpstr>
      <vt:lpstr>PowerPoint-esitys</vt:lpstr>
      <vt:lpstr>KALENTERIKUTSUIHIN ILMOITTAUTUMINEN</vt:lpstr>
      <vt:lpstr>PowerPoint-esitys</vt:lpstr>
      <vt:lpstr>PowerPoint-esitys</vt:lpstr>
      <vt:lpstr>PowerPoint-esitys</vt:lpstr>
      <vt:lpstr>PowerPoint-esitys</vt:lpstr>
      <vt:lpstr>Palaverimuistion tekeminen TEAMSiin</vt:lpstr>
      <vt:lpstr>PowerPoint-esitys</vt:lpstr>
      <vt:lpstr>OneDrive</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lpstr>PowerPoint-esitys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Liisa Kuittinen</dc:creator>
  <cp:lastModifiedBy>Liisa Kuittinen</cp:lastModifiedBy>
  <cp:revision>32</cp:revision>
  <cp:lastPrinted>2022-11-30T10:55:18Z</cp:lastPrinted>
  <dcterms:created xsi:type="dcterms:W3CDTF">2022-02-03T06:17:20Z</dcterms:created>
  <dcterms:modified xsi:type="dcterms:W3CDTF">2022-12-20T06:23:52Z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0x0101005E2DFE31FC81CC4EBB4375777C0E4CAD</vt:lpwstr>
  </property>
</Properties>
</file>