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0" r:id="rId3"/>
    <p:sldId id="257" r:id="rId4"/>
    <p:sldId id="258" r:id="rId5"/>
    <p:sldId id="262" r:id="rId6"/>
    <p:sldId id="259" r:id="rId7"/>
    <p:sldId id="261" r:id="rId8"/>
    <p:sldId id="263" r:id="rId9"/>
    <p:sldId id="265" r:id="rId10"/>
    <p:sldId id="266" r:id="rId11"/>
    <p:sldId id="267" r:id="rId12"/>
    <p:sldId id="268" r:id="rId13"/>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A8BA3-B0DA-E1EC-A60C-54B0E30919FC}" v="20" dt="2022-12-07T13:49:17.042"/>
    <p1510:client id="{3C458FEC-6B42-4E0C-94E1-F83AAAF08456}" v="244" dt="2022-10-20T11:53:17.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12/16/2022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34532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4665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7974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04589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856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83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0898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5659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4737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6986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12/16/2022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94038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12/16/2022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652900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nokas.fi/wp-content/uploads/2018/04/Innokas_ohjelmointi-juliste__web__FI-3.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eyD6V9--44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youtu.be/TJ7J7QllLGA"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696E8D8-6CF0-D7C5-50D1-9FA6ECA4DC1D}"/>
              </a:ext>
            </a:extLst>
          </p:cNvPr>
          <p:cNvSpPr>
            <a:spLocks noGrp="1"/>
          </p:cNvSpPr>
          <p:nvPr>
            <p:ph type="ctrTitle"/>
          </p:nvPr>
        </p:nvSpPr>
        <p:spPr>
          <a:xfrm>
            <a:off x="7587182" y="893935"/>
            <a:ext cx="3756670" cy="3339390"/>
          </a:xfrm>
        </p:spPr>
        <p:txBody>
          <a:bodyPr anchor="b">
            <a:normAutofit/>
          </a:bodyPr>
          <a:lstStyle/>
          <a:p>
            <a:r>
              <a:rPr lang="fi-FI" sz="5100" dirty="0"/>
              <a:t>Ohjelmoinnin alkeet 5-6-vuotiaille </a:t>
            </a:r>
          </a:p>
        </p:txBody>
      </p:sp>
      <p:sp>
        <p:nvSpPr>
          <p:cNvPr id="3" name="Alaotsikko 2">
            <a:extLst>
              <a:ext uri="{FF2B5EF4-FFF2-40B4-BE49-F238E27FC236}">
                <a16:creationId xmlns:a16="http://schemas.microsoft.com/office/drawing/2014/main" id="{B44375BD-A0B2-8748-0148-3CC57CC3C403}"/>
              </a:ext>
            </a:extLst>
          </p:cNvPr>
          <p:cNvSpPr>
            <a:spLocks noGrp="1"/>
          </p:cNvSpPr>
          <p:nvPr>
            <p:ph type="subTitle" idx="1"/>
          </p:nvPr>
        </p:nvSpPr>
        <p:spPr>
          <a:xfrm>
            <a:off x="7587181" y="4382814"/>
            <a:ext cx="3756669" cy="1403837"/>
          </a:xfrm>
        </p:spPr>
        <p:txBody>
          <a:bodyPr anchor="t">
            <a:normAutofit/>
          </a:bodyPr>
          <a:lstStyle/>
          <a:p>
            <a:pPr>
              <a:lnSpc>
                <a:spcPct val="90000"/>
              </a:lnSpc>
            </a:pPr>
            <a:endParaRPr lang="fi-FI" sz="2000" dirty="0"/>
          </a:p>
          <a:p>
            <a:pPr>
              <a:lnSpc>
                <a:spcPct val="90000"/>
              </a:lnSpc>
            </a:pPr>
            <a:r>
              <a:rPr lang="fi-FI" sz="2000" dirty="0"/>
              <a:t>INNOKAS HANKE/ KATRI-ANNA KOKKONEN 2022</a:t>
            </a:r>
          </a:p>
        </p:txBody>
      </p:sp>
      <p:pic>
        <p:nvPicPr>
          <p:cNvPr id="18" name="Picture 3">
            <a:extLst>
              <a:ext uri="{FF2B5EF4-FFF2-40B4-BE49-F238E27FC236}">
                <a16:creationId xmlns:a16="http://schemas.microsoft.com/office/drawing/2014/main" id="{152B8F92-A8F6-0008-EE69-4C55F2FFF4F4}"/>
              </a:ext>
            </a:extLst>
          </p:cNvPr>
          <p:cNvPicPr>
            <a:picLocks noChangeAspect="1"/>
          </p:cNvPicPr>
          <p:nvPr/>
        </p:nvPicPr>
        <p:blipFill rotWithShape="1">
          <a:blip r:embed="rId2"/>
          <a:srcRect l="26986"/>
          <a:stretch/>
        </p:blipFill>
        <p:spPr>
          <a:xfrm>
            <a:off x="20" y="10"/>
            <a:ext cx="7102529" cy="6857990"/>
          </a:xfrm>
          <a:prstGeom prst="rect">
            <a:avLst/>
          </a:prstGeom>
        </p:spPr>
      </p:pic>
      <p:sp>
        <p:nvSpPr>
          <p:cNvPr id="1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9777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36" name="Rectangle 923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F52F773-7B70-20DB-F947-2987546018F5}"/>
              </a:ext>
            </a:extLst>
          </p:cNvPr>
          <p:cNvSpPr>
            <a:spLocks noGrp="1"/>
          </p:cNvSpPr>
          <p:nvPr>
            <p:ph type="title"/>
          </p:nvPr>
        </p:nvSpPr>
        <p:spPr>
          <a:xfrm>
            <a:off x="5148208" y="288502"/>
            <a:ext cx="7043665" cy="1574815"/>
          </a:xfrm>
        </p:spPr>
        <p:txBody>
          <a:bodyPr anchor="ctr">
            <a:normAutofit/>
          </a:bodyPr>
          <a:lstStyle/>
          <a:p>
            <a:r>
              <a:rPr lang="fi-FI" sz="5100" dirty="0"/>
              <a:t>Rakentelu ja ohjelmointi</a:t>
            </a:r>
          </a:p>
        </p:txBody>
      </p:sp>
      <p:pic>
        <p:nvPicPr>
          <p:cNvPr id="9222" name="Picture 6" descr="Kuvan esikatselu">
            <a:extLst>
              <a:ext uri="{FF2B5EF4-FFF2-40B4-BE49-F238E27FC236}">
                <a16:creationId xmlns:a16="http://schemas.microsoft.com/office/drawing/2014/main" id="{76371A18-F05B-7A6D-1649-71EC3DE8F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22"/>
          <a:stretch/>
        </p:blipFill>
        <p:spPr bwMode="auto">
          <a:xfrm>
            <a:off x="20" y="10"/>
            <a:ext cx="459588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uvan esikatselu">
            <a:extLst>
              <a:ext uri="{FF2B5EF4-FFF2-40B4-BE49-F238E27FC236}">
                <a16:creationId xmlns:a16="http://schemas.microsoft.com/office/drawing/2014/main" id="{14D89818-249E-3809-21CD-0D7D5816F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522"/>
          <a:stretch/>
        </p:blipFill>
        <p:spPr bwMode="auto">
          <a:xfrm>
            <a:off x="20" y="3429000"/>
            <a:ext cx="459588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1434D4D0-0932-57A3-931E-EA58E83D004E}"/>
              </a:ext>
            </a:extLst>
          </p:cNvPr>
          <p:cNvSpPr>
            <a:spLocks noGrp="1"/>
          </p:cNvSpPr>
          <p:nvPr>
            <p:ph idx="1"/>
          </p:nvPr>
        </p:nvSpPr>
        <p:spPr>
          <a:xfrm>
            <a:off x="5148208" y="1651000"/>
            <a:ext cx="6281663" cy="4951714"/>
          </a:xfrm>
        </p:spPr>
        <p:txBody>
          <a:bodyPr>
            <a:normAutofit lnSpcReduction="10000"/>
          </a:bodyPr>
          <a:lstStyle/>
          <a:p>
            <a:pPr>
              <a:lnSpc>
                <a:spcPct val="100000"/>
              </a:lnSpc>
            </a:pPr>
            <a:r>
              <a:rPr lang="fi-FI" sz="1600" dirty="0"/>
              <a:t>Aloittaminen on helppoa!</a:t>
            </a:r>
          </a:p>
          <a:p>
            <a:pPr>
              <a:lnSpc>
                <a:spcPct val="100000"/>
              </a:lnSpc>
            </a:pPr>
            <a:r>
              <a:rPr lang="fi-FI" sz="1600" dirty="0"/>
              <a:t>Ota sopiva ryhmä lapsia (yhdellä paketilla rakentaa 2-4 lasta eli 2 paketilla rakentaa 4-8 lasta kerrallaan). Tavoitteena yhteistyön, neuvottelutaitojen, yhdessä pohtimisen kehittyminen. Lapset voivat sopia yhdessä/aikuisen kanssa, millä tavoin rakennetaan, että kaikki saavat tehdä (etsitäänkö vuorotellen palikoita ja vuorotellen laitetaan paikoilleen). </a:t>
            </a:r>
          </a:p>
          <a:p>
            <a:pPr>
              <a:lnSpc>
                <a:spcPct val="100000"/>
              </a:lnSpc>
            </a:pPr>
            <a:r>
              <a:rPr lang="fi-FI" sz="1600" dirty="0"/>
              <a:t>Yhden uuden ”koneen” rakentamiseen ja ohjelmointiin menee n. 1h. (riippuen lapsista). Aikaa kannattaa kuitenkin varata 1,5h/porukka, jotta ehtivät tutkia ja kokeilla rauhassa rakentamiaan juttuja. </a:t>
            </a:r>
          </a:p>
          <a:p>
            <a:pPr>
              <a:lnSpc>
                <a:spcPct val="100000"/>
              </a:lnSpc>
            </a:pPr>
            <a:r>
              <a:rPr lang="fi-FI" sz="1600" dirty="0" err="1"/>
              <a:t>Spike-appissa</a:t>
            </a:r>
            <a:r>
              <a:rPr lang="fi-FI" sz="1600" dirty="0"/>
              <a:t> on erinomaiset ohjeet, joten aikuisen ei tarvitse tutustua siihen välttämättä etukäteen. Lapset pystyvät itse rakentamaan ohjeiden mukaan </a:t>
            </a:r>
            <a:r>
              <a:rPr lang="fi-FI" sz="1600" dirty="0" err="1"/>
              <a:t>jakeskusyksikön</a:t>
            </a:r>
            <a:r>
              <a:rPr lang="fi-FI" sz="1600" dirty="0"/>
              <a:t> liittämisessä ja ohjelmoinnissakin neuvotaan ihan koko ajan. Mikäli haluat itse/lasten kanssa tutustua osiin – voitte tehdä ALOITA –osiosta tehtävät ensin. (katso kuva)</a:t>
            </a:r>
          </a:p>
          <a:p>
            <a:pPr>
              <a:lnSpc>
                <a:spcPct val="100000"/>
              </a:lnSpc>
            </a:pPr>
            <a:r>
              <a:rPr lang="fi-FI" sz="1600" dirty="0"/>
              <a:t>Avaa </a:t>
            </a:r>
            <a:r>
              <a:rPr lang="fi-FI" sz="1600" dirty="0" err="1"/>
              <a:t>Spike-App</a:t>
            </a:r>
            <a:r>
              <a:rPr lang="fi-FI" sz="1600" dirty="0"/>
              <a:t> ja </a:t>
            </a:r>
            <a:r>
              <a:rPr lang="fi-FI" sz="1600" dirty="0" err="1"/>
              <a:t>Essential</a:t>
            </a:r>
            <a:r>
              <a:rPr lang="fi-FI" sz="1600" dirty="0"/>
              <a:t> sovellus ja a anna lapset valitsevat, mitä rakentavat.</a:t>
            </a:r>
          </a:p>
          <a:p>
            <a:pPr>
              <a:lnSpc>
                <a:spcPct val="100000"/>
              </a:lnSpc>
            </a:pPr>
            <a:endParaRPr lang="fi-FI" sz="1100" dirty="0"/>
          </a:p>
        </p:txBody>
      </p:sp>
      <p:sp>
        <p:nvSpPr>
          <p:cNvPr id="923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5" name="Suora nuoliyhdysviiva 4">
            <a:extLst>
              <a:ext uri="{FF2B5EF4-FFF2-40B4-BE49-F238E27FC236}">
                <a16:creationId xmlns:a16="http://schemas.microsoft.com/office/drawing/2014/main" id="{70297F99-074D-B2D0-F879-BA848F58A39C}"/>
              </a:ext>
            </a:extLst>
          </p:cNvPr>
          <p:cNvCxnSpPr/>
          <p:nvPr/>
        </p:nvCxnSpPr>
        <p:spPr>
          <a:xfrm>
            <a:off x="1282700" y="5422900"/>
            <a:ext cx="1282700" cy="8763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6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uvan esikatselu">
            <a:extLst>
              <a:ext uri="{FF2B5EF4-FFF2-40B4-BE49-F238E27FC236}">
                <a16:creationId xmlns:a16="http://schemas.microsoft.com/office/drawing/2014/main" id="{D773617B-370F-F9E3-03D7-B610DA7C8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 y="105666"/>
            <a:ext cx="2017393" cy="26898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21093AF-BC1B-86BB-CA38-5B60D77CB156}"/>
              </a:ext>
            </a:extLst>
          </p:cNvPr>
          <p:cNvSpPr txBox="1"/>
          <p:nvPr/>
        </p:nvSpPr>
        <p:spPr>
          <a:xfrm>
            <a:off x="109728" y="2880360"/>
            <a:ext cx="11594592" cy="830997"/>
          </a:xfrm>
          <a:prstGeom prst="rect">
            <a:avLst/>
          </a:prstGeom>
          <a:noFill/>
        </p:spPr>
        <p:txBody>
          <a:bodyPr wrap="square" rtlCol="0">
            <a:spAutoFit/>
          </a:bodyPr>
          <a:lstStyle/>
          <a:p>
            <a:r>
              <a:rPr lang="fi-FI" dirty="0"/>
              <a:t>Avaa </a:t>
            </a:r>
            <a:r>
              <a:rPr lang="fi-FI" dirty="0" err="1"/>
              <a:t>Spike-app</a:t>
            </a:r>
            <a:r>
              <a:rPr lang="fi-FI" dirty="0"/>
              <a:t> -&gt; </a:t>
            </a:r>
            <a:r>
              <a:rPr lang="fi-FI" dirty="0" err="1"/>
              <a:t>Spike</a:t>
            </a:r>
            <a:r>
              <a:rPr lang="fi-FI" dirty="0"/>
              <a:t> </a:t>
            </a:r>
            <a:r>
              <a:rPr lang="fi-FI" dirty="0" err="1"/>
              <a:t>essential</a:t>
            </a:r>
            <a:r>
              <a:rPr lang="fi-FI" dirty="0"/>
              <a:t> -&gt; Jaksosuunnitelmat -&gt; suuret seikkailut/hulvaton huvipuisto </a:t>
            </a:r>
            <a:r>
              <a:rPr lang="fi-FI" sz="1200" dirty="0"/>
              <a:t>(muut liian vaikeita)</a:t>
            </a:r>
          </a:p>
          <a:p>
            <a:endParaRPr lang="fi-FI" sz="1200" dirty="0"/>
          </a:p>
          <a:p>
            <a:r>
              <a:rPr lang="fi-FI" sz="1200" dirty="0"/>
              <a:t> </a:t>
            </a:r>
            <a:r>
              <a:rPr lang="fi-FI" dirty="0"/>
              <a:t>-&gt; valitkaa rakennelma -&gt; lue tarina -&gt; lapset rakentaa ohjeen mukaan -&gt; liitä keskusyksikkö -&gt; OHJELMOI!</a:t>
            </a:r>
          </a:p>
        </p:txBody>
      </p:sp>
      <p:pic>
        <p:nvPicPr>
          <p:cNvPr id="8196" name="Picture 4" descr="Kuvan esikatselu">
            <a:extLst>
              <a:ext uri="{FF2B5EF4-FFF2-40B4-BE49-F238E27FC236}">
                <a16:creationId xmlns:a16="http://schemas.microsoft.com/office/drawing/2014/main" id="{9B9C75B2-4E94-B571-F830-006D294A9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240" y="42418"/>
            <a:ext cx="2096643" cy="27955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uvan esikatselu">
            <a:extLst>
              <a:ext uri="{FF2B5EF4-FFF2-40B4-BE49-F238E27FC236}">
                <a16:creationId xmlns:a16="http://schemas.microsoft.com/office/drawing/2014/main" id="{FD93425F-A875-C224-DD87-FEA874F3F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127000"/>
            <a:ext cx="2001393" cy="266852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Kuvan esikatselu">
            <a:extLst>
              <a:ext uri="{FF2B5EF4-FFF2-40B4-BE49-F238E27FC236}">
                <a16:creationId xmlns:a16="http://schemas.microsoft.com/office/drawing/2014/main" id="{4E32A31E-DDD1-E882-82BE-59FAC7959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0509" y="42417"/>
            <a:ext cx="2011871" cy="268249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Kuvan esikatselu">
            <a:extLst>
              <a:ext uri="{FF2B5EF4-FFF2-40B4-BE49-F238E27FC236}">
                <a16:creationId xmlns:a16="http://schemas.microsoft.com/office/drawing/2014/main" id="{58850C57-AEDD-3EC5-09B5-2CAD79497D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653" y="3866806"/>
            <a:ext cx="2096643" cy="279552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Kuvan esikatselu">
            <a:extLst>
              <a:ext uri="{FF2B5EF4-FFF2-40B4-BE49-F238E27FC236}">
                <a16:creationId xmlns:a16="http://schemas.microsoft.com/office/drawing/2014/main" id="{896AD4D7-1883-53F1-1D6A-55A8FD1C9B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601" y="3866805"/>
            <a:ext cx="2096644" cy="27955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Kuvan esikatselu">
            <a:extLst>
              <a:ext uri="{FF2B5EF4-FFF2-40B4-BE49-F238E27FC236}">
                <a16:creationId xmlns:a16="http://schemas.microsoft.com/office/drawing/2014/main" id="{9A756294-6FAB-52CC-DE28-9F8F6C67AA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848" y="3933861"/>
            <a:ext cx="2046352" cy="2728469"/>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Kuvan esikatselu">
            <a:extLst>
              <a:ext uri="{FF2B5EF4-FFF2-40B4-BE49-F238E27FC236}">
                <a16:creationId xmlns:a16="http://schemas.microsoft.com/office/drawing/2014/main" id="{172A1CE7-05DF-1F30-95B3-5AD3AEDEDA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4250" y="3923319"/>
            <a:ext cx="2011871" cy="2682495"/>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Kuvan esikatselu">
            <a:extLst>
              <a:ext uri="{FF2B5EF4-FFF2-40B4-BE49-F238E27FC236}">
                <a16:creationId xmlns:a16="http://schemas.microsoft.com/office/drawing/2014/main" id="{52A1F9C6-8295-06C4-CD4E-86EB7B65E9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7251" y="4031184"/>
            <a:ext cx="1850072" cy="246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1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247"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249" name="Straight Connector 10248">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0251" name="Rectangle 1025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52261BB-41BD-2502-3468-DE307BA642EC}"/>
              </a:ext>
            </a:extLst>
          </p:cNvPr>
          <p:cNvSpPr>
            <a:spLocks noGrp="1"/>
          </p:cNvSpPr>
          <p:nvPr>
            <p:ph type="title"/>
          </p:nvPr>
        </p:nvSpPr>
        <p:spPr>
          <a:xfrm>
            <a:off x="5978914" y="2230366"/>
            <a:ext cx="5364937" cy="3339390"/>
          </a:xfrm>
        </p:spPr>
        <p:txBody>
          <a:bodyPr vert="horz" lIns="91440" tIns="45720" rIns="91440" bIns="45720" rtlCol="0" anchor="ctr">
            <a:normAutofit fontScale="90000"/>
          </a:bodyPr>
          <a:lstStyle/>
          <a:p>
            <a:r>
              <a:rPr lang="en-US" sz="5100" dirty="0" err="1"/>
              <a:t>Ohjelmoinnin</a:t>
            </a:r>
            <a:r>
              <a:rPr lang="en-US" sz="5100" dirty="0"/>
              <a:t> </a:t>
            </a:r>
            <a:r>
              <a:rPr lang="en-US" sz="5100" dirty="0" err="1"/>
              <a:t>iloa</a:t>
            </a:r>
            <a:r>
              <a:rPr lang="en-US" sz="5100" dirty="0"/>
              <a:t>!</a:t>
            </a:r>
            <a:br>
              <a:rPr lang="en-US" sz="5100" dirty="0"/>
            </a:br>
            <a:br>
              <a:rPr lang="en-US" sz="5100" dirty="0"/>
            </a:br>
            <a:r>
              <a:rPr lang="en-US" sz="5100" dirty="0" err="1"/>
              <a:t>Kokeile</a:t>
            </a:r>
            <a:r>
              <a:rPr lang="en-US" sz="5100" dirty="0"/>
              <a:t> </a:t>
            </a:r>
            <a:r>
              <a:rPr lang="en-US" sz="5100" dirty="0" err="1"/>
              <a:t>rohkeasti</a:t>
            </a:r>
            <a:r>
              <a:rPr lang="en-US" sz="5100" dirty="0"/>
              <a:t> </a:t>
            </a:r>
            <a:r>
              <a:rPr lang="en-US" sz="5100" dirty="0" err="1"/>
              <a:t>yhdessä</a:t>
            </a:r>
            <a:r>
              <a:rPr lang="en-US" sz="5100" dirty="0"/>
              <a:t> </a:t>
            </a:r>
            <a:r>
              <a:rPr lang="en-US" sz="5100" dirty="0" err="1"/>
              <a:t>lasten</a:t>
            </a:r>
            <a:r>
              <a:rPr lang="en-US" sz="5100" dirty="0"/>
              <a:t> </a:t>
            </a:r>
            <a:r>
              <a:rPr lang="en-US" sz="5100" dirty="0" err="1"/>
              <a:t>kanssa</a:t>
            </a:r>
            <a:r>
              <a:rPr lang="en-US" sz="5100" dirty="0"/>
              <a:t> </a:t>
            </a:r>
            <a:br>
              <a:rPr lang="en-US" sz="5100" dirty="0"/>
            </a:br>
            <a:r>
              <a:rPr lang="en-US" sz="5100" dirty="0"/>
              <a:t>– </a:t>
            </a:r>
            <a:r>
              <a:rPr lang="en-US" sz="5100" dirty="0" err="1"/>
              <a:t>jos</a:t>
            </a:r>
            <a:r>
              <a:rPr lang="en-US" sz="5100" dirty="0"/>
              <a:t> et </a:t>
            </a:r>
            <a:r>
              <a:rPr lang="en-US" sz="5100" dirty="0" err="1"/>
              <a:t>osaa</a:t>
            </a:r>
            <a:r>
              <a:rPr lang="en-US" sz="5100" dirty="0"/>
              <a:t>, </a:t>
            </a:r>
            <a:r>
              <a:rPr lang="en-US" sz="5100" dirty="0" err="1"/>
              <a:t>lapset</a:t>
            </a:r>
            <a:r>
              <a:rPr lang="en-US" sz="5100" dirty="0"/>
              <a:t> </a:t>
            </a:r>
            <a:r>
              <a:rPr lang="en-US" sz="5100" dirty="0" err="1"/>
              <a:t>neuvovat</a:t>
            </a:r>
            <a:r>
              <a:rPr lang="en-US" sz="5100" dirty="0"/>
              <a:t>!</a:t>
            </a:r>
          </a:p>
        </p:txBody>
      </p:sp>
      <p:pic>
        <p:nvPicPr>
          <p:cNvPr id="10242" name="Picture 2" descr="Kuvan esikatselu">
            <a:extLst>
              <a:ext uri="{FF2B5EF4-FFF2-40B4-BE49-F238E27FC236}">
                <a16:creationId xmlns:a16="http://schemas.microsoft.com/office/drawing/2014/main" id="{2A0BF640-A189-33CD-E95F-90B5C5DA6D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2" r="3" b="3"/>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10253" name="Straight Connector 10252">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55"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85709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4" name="Straight Connector 1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B95BCE2-CF0E-35F0-A48C-CA9BF33F65C9}"/>
              </a:ext>
            </a:extLst>
          </p:cNvPr>
          <p:cNvSpPr>
            <a:spLocks noGrp="1"/>
          </p:cNvSpPr>
          <p:nvPr>
            <p:ph type="title"/>
          </p:nvPr>
        </p:nvSpPr>
        <p:spPr>
          <a:xfrm>
            <a:off x="7926281" y="384458"/>
            <a:ext cx="3464109" cy="3146318"/>
          </a:xfrm>
        </p:spPr>
        <p:txBody>
          <a:bodyPr vert="horz" lIns="91440" tIns="45720" rIns="91440" bIns="45720" rtlCol="0" anchor="t">
            <a:normAutofit/>
          </a:bodyPr>
          <a:lstStyle/>
          <a:p>
            <a:r>
              <a:rPr lang="en-US" sz="4600" i="1" kern="1200" spc="100" baseline="0" dirty="0" err="1">
                <a:solidFill>
                  <a:schemeClr val="tx1">
                    <a:lumMod val="85000"/>
                    <a:lumOff val="15000"/>
                  </a:schemeClr>
                </a:solidFill>
                <a:latin typeface="+mj-lt"/>
                <a:ea typeface="+mj-ea"/>
                <a:cs typeface="+mj-cs"/>
              </a:rPr>
              <a:t>Ohjelmoinnin</a:t>
            </a:r>
            <a:r>
              <a:rPr lang="en-US" sz="4600" i="1" kern="1200" spc="100" baseline="0" dirty="0">
                <a:solidFill>
                  <a:schemeClr val="tx1">
                    <a:lumMod val="85000"/>
                    <a:lumOff val="15000"/>
                  </a:schemeClr>
                </a:solidFill>
                <a:latin typeface="+mj-lt"/>
                <a:ea typeface="+mj-ea"/>
                <a:cs typeface="+mj-cs"/>
              </a:rPr>
              <a:t> </a:t>
            </a:r>
            <a:r>
              <a:rPr lang="en-US" sz="4600" i="1" kern="1200" spc="100" baseline="0" dirty="0" err="1">
                <a:solidFill>
                  <a:schemeClr val="tx1">
                    <a:lumMod val="85000"/>
                    <a:lumOff val="15000"/>
                  </a:schemeClr>
                </a:solidFill>
                <a:latin typeface="+mj-lt"/>
                <a:ea typeface="+mj-ea"/>
                <a:cs typeface="+mj-cs"/>
              </a:rPr>
              <a:t>polku</a:t>
            </a:r>
            <a:endParaRPr lang="en-US" sz="4600" i="1" kern="1200" spc="100" baseline="0" dirty="0">
              <a:solidFill>
                <a:schemeClr val="tx1">
                  <a:lumMod val="85000"/>
                  <a:lumOff val="15000"/>
                </a:schemeClr>
              </a:solidFill>
              <a:latin typeface="+mj-lt"/>
              <a:ea typeface="+mj-ea"/>
              <a:cs typeface="+mj-cs"/>
            </a:endParaRPr>
          </a:p>
        </p:txBody>
      </p:sp>
      <p:sp>
        <p:nvSpPr>
          <p:cNvPr id="3" name="Tekstin paikkamerkki 2">
            <a:extLst>
              <a:ext uri="{FF2B5EF4-FFF2-40B4-BE49-F238E27FC236}">
                <a16:creationId xmlns:a16="http://schemas.microsoft.com/office/drawing/2014/main" id="{7D2FF9FB-CDDE-C45D-3FF4-63E5BE0F8385}"/>
              </a:ext>
            </a:extLst>
          </p:cNvPr>
          <p:cNvSpPr>
            <a:spLocks noGrp="1"/>
          </p:cNvSpPr>
          <p:nvPr>
            <p:ph type="body" idx="1"/>
          </p:nvPr>
        </p:nvSpPr>
        <p:spPr>
          <a:xfrm>
            <a:off x="7791423" y="2181416"/>
            <a:ext cx="3897335" cy="3012971"/>
          </a:xfrm>
        </p:spPr>
        <p:txBody>
          <a:bodyPr vert="horz" lIns="91440" tIns="45720" rIns="91440" bIns="45720" rtlCol="0" anchor="t">
            <a:noAutofit/>
          </a:bodyPr>
          <a:lstStyle/>
          <a:p>
            <a:pPr>
              <a:lnSpc>
                <a:spcPct val="90000"/>
              </a:lnSpc>
            </a:pPr>
            <a:r>
              <a:rPr lang="en-US" b="0" i="0" dirty="0" err="1">
                <a:effectLst/>
              </a:rPr>
              <a:t>Polku</a:t>
            </a:r>
            <a:r>
              <a:rPr lang="en-US" b="0" i="0" dirty="0">
                <a:effectLst/>
              </a:rPr>
              <a:t> on </a:t>
            </a:r>
            <a:r>
              <a:rPr lang="en-US" b="0" i="0" dirty="0" err="1">
                <a:effectLst/>
              </a:rPr>
              <a:t>rakennettu</a:t>
            </a:r>
            <a:r>
              <a:rPr lang="en-US" b="0" i="0" dirty="0">
                <a:effectLst/>
              </a:rPr>
              <a:t> </a:t>
            </a:r>
            <a:r>
              <a:rPr lang="en-US" b="0" i="0" dirty="0" err="1">
                <a:effectLst/>
              </a:rPr>
              <a:t>perusopetuksen</a:t>
            </a:r>
            <a:r>
              <a:rPr lang="en-US" b="0" i="0" dirty="0">
                <a:effectLst/>
              </a:rPr>
              <a:t> </a:t>
            </a:r>
            <a:r>
              <a:rPr lang="en-US" b="0" i="0" dirty="0" err="1">
                <a:effectLst/>
              </a:rPr>
              <a:t>opetussuunnitelman</a:t>
            </a:r>
            <a:r>
              <a:rPr lang="en-US" b="0" i="0" dirty="0">
                <a:effectLst/>
              </a:rPr>
              <a:t> </a:t>
            </a:r>
            <a:r>
              <a:rPr lang="en-US" b="0" i="0" dirty="0" err="1">
                <a:effectLst/>
              </a:rPr>
              <a:t>mukaisesti</a:t>
            </a:r>
            <a:r>
              <a:rPr lang="en-US" b="0" i="0" dirty="0">
                <a:effectLst/>
              </a:rPr>
              <a:t> ja </a:t>
            </a:r>
            <a:r>
              <a:rPr lang="en-US" b="0" i="0" dirty="0" err="1">
                <a:effectLst/>
              </a:rPr>
              <a:t>Innokas-verkostossa</a:t>
            </a:r>
            <a:r>
              <a:rPr lang="en-US" b="0" i="0" dirty="0">
                <a:effectLst/>
              </a:rPr>
              <a:t> </a:t>
            </a:r>
            <a:r>
              <a:rPr lang="en-US" b="0" i="0" dirty="0" err="1">
                <a:effectLst/>
              </a:rPr>
              <a:t>viimeisen</a:t>
            </a:r>
            <a:r>
              <a:rPr lang="en-US" b="0" i="0" dirty="0">
                <a:effectLst/>
              </a:rPr>
              <a:t> </a:t>
            </a:r>
            <a:r>
              <a:rPr lang="en-US" b="0" i="0" dirty="0" err="1">
                <a:effectLst/>
              </a:rPr>
              <a:t>kymmenen</a:t>
            </a:r>
            <a:r>
              <a:rPr lang="en-US" b="0" i="0" dirty="0">
                <a:effectLst/>
              </a:rPr>
              <a:t> </a:t>
            </a:r>
            <a:r>
              <a:rPr lang="en-US" b="0" i="0" dirty="0" err="1">
                <a:effectLst/>
              </a:rPr>
              <a:t>vuoden</a:t>
            </a:r>
            <a:r>
              <a:rPr lang="en-US" b="0" i="0" dirty="0">
                <a:effectLst/>
              </a:rPr>
              <a:t> </a:t>
            </a:r>
            <a:r>
              <a:rPr lang="en-US" b="0" i="0" dirty="0" err="1">
                <a:effectLst/>
              </a:rPr>
              <a:t>aikana</a:t>
            </a:r>
            <a:r>
              <a:rPr lang="en-US" b="0" i="0" dirty="0">
                <a:effectLst/>
              </a:rPr>
              <a:t> </a:t>
            </a:r>
            <a:r>
              <a:rPr lang="en-US" b="0" i="0" dirty="0" err="1">
                <a:effectLst/>
              </a:rPr>
              <a:t>tehdyn</a:t>
            </a:r>
            <a:r>
              <a:rPr lang="en-US" b="0" i="0" dirty="0">
                <a:effectLst/>
              </a:rPr>
              <a:t> </a:t>
            </a:r>
            <a:r>
              <a:rPr lang="en-US" b="0" i="0" dirty="0" err="1">
                <a:effectLst/>
              </a:rPr>
              <a:t>kehittämistyön</a:t>
            </a:r>
            <a:r>
              <a:rPr lang="en-US" b="0" i="0" dirty="0">
                <a:effectLst/>
              </a:rPr>
              <a:t> </a:t>
            </a:r>
            <a:r>
              <a:rPr lang="en-US" b="0" i="0" dirty="0" err="1">
                <a:effectLst/>
              </a:rPr>
              <a:t>perusteella</a:t>
            </a:r>
            <a:r>
              <a:rPr lang="en-US" b="0" i="0" dirty="0">
                <a:effectLst/>
              </a:rPr>
              <a:t>. </a:t>
            </a:r>
            <a:r>
              <a:rPr lang="en-US" b="0" i="0" dirty="0" err="1">
                <a:effectLst/>
              </a:rPr>
              <a:t>Siinä</a:t>
            </a:r>
            <a:r>
              <a:rPr lang="en-US" b="0" i="0" dirty="0">
                <a:effectLst/>
              </a:rPr>
              <a:t> </a:t>
            </a:r>
            <a:r>
              <a:rPr lang="en-US" b="0" i="0" dirty="0" err="1">
                <a:effectLst/>
              </a:rPr>
              <a:t>kuitenkin</a:t>
            </a:r>
            <a:r>
              <a:rPr lang="en-US" b="0" i="0" dirty="0">
                <a:effectLst/>
              </a:rPr>
              <a:t> </a:t>
            </a:r>
            <a:r>
              <a:rPr lang="en-US" b="0" i="0" dirty="0" err="1">
                <a:effectLst/>
              </a:rPr>
              <a:t>mukana</a:t>
            </a:r>
            <a:r>
              <a:rPr lang="en-US" b="0" i="0" dirty="0">
                <a:effectLst/>
              </a:rPr>
              <a:t> jo </a:t>
            </a:r>
            <a:r>
              <a:rPr lang="en-US" b="0" i="0" dirty="0" err="1">
                <a:effectLst/>
              </a:rPr>
              <a:t>varhaiskasvatus</a:t>
            </a:r>
            <a:r>
              <a:rPr lang="en-US" b="0" i="0" dirty="0">
                <a:effectLst/>
              </a:rPr>
              <a:t> ja </a:t>
            </a:r>
            <a:r>
              <a:rPr lang="en-US" b="0" i="0" dirty="0" err="1">
                <a:effectLst/>
              </a:rPr>
              <a:t>tästä</a:t>
            </a:r>
            <a:r>
              <a:rPr lang="en-US" b="0" i="0" dirty="0">
                <a:effectLst/>
              </a:rPr>
              <a:t> on </a:t>
            </a:r>
            <a:r>
              <a:rPr lang="en-US" b="0" i="0" dirty="0" err="1">
                <a:effectLst/>
              </a:rPr>
              <a:t>hyvä</a:t>
            </a:r>
            <a:r>
              <a:rPr lang="en-US" b="0" i="0" dirty="0">
                <a:effectLst/>
              </a:rPr>
              <a:t> </a:t>
            </a:r>
            <a:r>
              <a:rPr lang="en-US" b="0" i="0" dirty="0" err="1">
                <a:effectLst/>
              </a:rPr>
              <a:t>katsoa</a:t>
            </a:r>
            <a:r>
              <a:rPr lang="en-US" b="0" i="0" dirty="0">
                <a:effectLst/>
              </a:rPr>
              <a:t>, </a:t>
            </a:r>
            <a:r>
              <a:rPr lang="en-US" b="0" i="0" dirty="0" err="1">
                <a:effectLst/>
              </a:rPr>
              <a:t>miten</a:t>
            </a:r>
            <a:r>
              <a:rPr lang="en-US" b="0" i="0" dirty="0">
                <a:effectLst/>
              </a:rPr>
              <a:t> </a:t>
            </a:r>
            <a:r>
              <a:rPr lang="en-US" b="0" i="0" dirty="0" err="1">
                <a:effectLst/>
              </a:rPr>
              <a:t>ohjelmoinnin</a:t>
            </a:r>
            <a:r>
              <a:rPr lang="en-US" b="0" i="0" dirty="0">
                <a:effectLst/>
              </a:rPr>
              <a:t> </a:t>
            </a:r>
            <a:r>
              <a:rPr lang="en-US" b="0" i="0" dirty="0" err="1">
                <a:effectLst/>
              </a:rPr>
              <a:t>taidot</a:t>
            </a:r>
            <a:r>
              <a:rPr lang="en-US" b="0" i="0" dirty="0">
                <a:effectLst/>
              </a:rPr>
              <a:t> </a:t>
            </a:r>
            <a:r>
              <a:rPr lang="en-US" b="0" i="0" dirty="0" err="1">
                <a:effectLst/>
              </a:rPr>
              <a:t>etenevät</a:t>
            </a:r>
            <a:r>
              <a:rPr lang="en-US" b="0" i="0" dirty="0">
                <a:effectLst/>
              </a:rPr>
              <a:t>.</a:t>
            </a:r>
          </a:p>
          <a:p>
            <a:pPr>
              <a:lnSpc>
                <a:spcPct val="90000"/>
              </a:lnSpc>
            </a:pPr>
            <a:endParaRPr lang="en-US" i="0" dirty="0"/>
          </a:p>
          <a:p>
            <a:pPr>
              <a:lnSpc>
                <a:spcPct val="90000"/>
              </a:lnSpc>
            </a:pPr>
            <a:r>
              <a:rPr lang="en-US" i="0" dirty="0" err="1"/>
              <a:t>Juliste</a:t>
            </a:r>
            <a:r>
              <a:rPr lang="en-US" i="0" dirty="0"/>
              <a:t> </a:t>
            </a:r>
            <a:r>
              <a:rPr lang="en-US" i="0" dirty="0" err="1"/>
              <a:t>löytyy</a:t>
            </a:r>
            <a:r>
              <a:rPr lang="en-US" i="0" dirty="0"/>
              <a:t>: </a:t>
            </a:r>
            <a:r>
              <a:rPr lang="en-US" dirty="0">
                <a:hlinkClick r:id="rId2"/>
              </a:rPr>
              <a:t>Innokas-juliste__path__A1__v0.11__web</a:t>
            </a:r>
            <a:endParaRPr lang="en-US" dirty="0"/>
          </a:p>
        </p:txBody>
      </p:sp>
      <p:cxnSp>
        <p:nvCxnSpPr>
          <p:cNvPr id="18" name="Straight Connector 17">
            <a:extLst>
              <a:ext uri="{FF2B5EF4-FFF2-40B4-BE49-F238E27FC236}">
                <a16:creationId xmlns:a16="http://schemas.microsoft.com/office/drawing/2014/main" id="{0552FC00-E6D3-45AF-BE3D-0368141142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5" name="Kuva 14">
            <a:extLst>
              <a:ext uri="{FF2B5EF4-FFF2-40B4-BE49-F238E27FC236}">
                <a16:creationId xmlns:a16="http://schemas.microsoft.com/office/drawing/2014/main" id="{55F14D6D-4A63-8F3A-D721-D0D6F8180599}"/>
              </a:ext>
            </a:extLst>
          </p:cNvPr>
          <p:cNvPicPr>
            <a:picLocks noChangeAspect="1"/>
          </p:cNvPicPr>
          <p:nvPr/>
        </p:nvPicPr>
        <p:blipFill rotWithShape="1">
          <a:blip r:embed="rId3"/>
          <a:srcRect l="21563" t="17222" r="47343" b="5973"/>
          <a:stretch/>
        </p:blipFill>
        <p:spPr>
          <a:xfrm>
            <a:off x="628649" y="146847"/>
            <a:ext cx="4829169" cy="6709876"/>
          </a:xfrm>
          <a:prstGeom prst="rect">
            <a:avLst/>
          </a:prstGeom>
        </p:spPr>
      </p:pic>
    </p:spTree>
    <p:extLst>
      <p:ext uri="{BB962C8B-B14F-4D97-AF65-F5344CB8AC3E}">
        <p14:creationId xmlns:p14="http://schemas.microsoft.com/office/powerpoint/2010/main" val="24773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9BAC5A0-C0DC-350A-1FA8-8D9C0EFB3202}"/>
              </a:ext>
            </a:extLst>
          </p:cNvPr>
          <p:cNvSpPr>
            <a:spLocks noGrp="1"/>
          </p:cNvSpPr>
          <p:nvPr>
            <p:ph type="title"/>
          </p:nvPr>
        </p:nvSpPr>
        <p:spPr>
          <a:xfrm>
            <a:off x="758952" y="379475"/>
            <a:ext cx="10671048" cy="1554480"/>
          </a:xfrm>
        </p:spPr>
        <p:txBody>
          <a:bodyPr anchor="ctr">
            <a:normAutofit/>
          </a:bodyPr>
          <a:lstStyle/>
          <a:p>
            <a:r>
              <a:rPr lang="fi-FI">
                <a:solidFill>
                  <a:schemeClr val="bg1"/>
                </a:solidFill>
              </a:rPr>
              <a:t>Aiheeseen orientoituminen</a:t>
            </a:r>
          </a:p>
        </p:txBody>
      </p:sp>
      <p:sp>
        <p:nvSpPr>
          <p:cNvPr id="15" name="Sisällön paikkamerkki 2">
            <a:extLst>
              <a:ext uri="{FF2B5EF4-FFF2-40B4-BE49-F238E27FC236}">
                <a16:creationId xmlns:a16="http://schemas.microsoft.com/office/drawing/2014/main" id="{03CD6D70-23EA-EE3E-89CF-226F7F3A01BA}"/>
              </a:ext>
            </a:extLst>
          </p:cNvPr>
          <p:cNvSpPr>
            <a:spLocks noGrp="1"/>
          </p:cNvSpPr>
          <p:nvPr>
            <p:ph idx="1"/>
          </p:nvPr>
        </p:nvSpPr>
        <p:spPr>
          <a:xfrm>
            <a:off x="758824" y="2607732"/>
            <a:ext cx="8412480" cy="3994982"/>
          </a:xfrm>
        </p:spPr>
        <p:txBody>
          <a:bodyPr>
            <a:normAutofit/>
          </a:bodyPr>
          <a:lstStyle/>
          <a:p>
            <a:r>
              <a:rPr lang="fi-FI" dirty="0">
                <a:hlinkClick r:id="rId2"/>
              </a:rPr>
              <a:t>(74) Mitä ohjelmointi on? -  YouTube</a:t>
            </a:r>
            <a:r>
              <a:rPr lang="fi-FI" dirty="0"/>
              <a:t> </a:t>
            </a:r>
          </a:p>
          <a:p>
            <a:pPr lvl="3"/>
            <a:r>
              <a:rPr lang="fi-FI" sz="1800" dirty="0"/>
              <a:t>	Löytyy myös YouTubesta haulla mitä ohjelmointi on? </a:t>
            </a:r>
          </a:p>
          <a:p>
            <a:pPr lvl="3"/>
            <a:r>
              <a:rPr lang="fi-FI" sz="1800" dirty="0"/>
              <a:t>	Innokas </a:t>
            </a:r>
            <a:r>
              <a:rPr lang="fi-FI" sz="1800" dirty="0" err="1"/>
              <a:t>networkin</a:t>
            </a:r>
            <a:r>
              <a:rPr lang="fi-FI" sz="1800" dirty="0"/>
              <a:t> video, kesto: 4,46, voi katsoa lapset ja aikuiset 	yhdessä</a:t>
            </a:r>
          </a:p>
          <a:p>
            <a:r>
              <a:rPr lang="fi-FI" dirty="0"/>
              <a:t>Keskustelua: mietitään mitä ympäristössä on ohjelmoitu? Mitä ohjelmointi tarkoittaa? </a:t>
            </a:r>
          </a:p>
          <a:p>
            <a:pPr lvl="1"/>
            <a:r>
              <a:rPr lang="fi-FI" dirty="0"/>
              <a:t>	o Pukeminen ja ruokareseptit esimerkkeinä </a:t>
            </a:r>
          </a:p>
          <a:p>
            <a:pPr marL="468630" lvl="1" indent="-285750">
              <a:buFont typeface="Arial" panose="020B0604020202020204" pitchFamily="34" charset="0"/>
              <a:buChar char="•"/>
            </a:pPr>
            <a:r>
              <a:rPr lang="fi-FI" sz="2000" dirty="0"/>
              <a:t>Miten robotit toimivat? (Ne eivät osaa ajatelle itse, niin kuin ihmiset, vaan jonkun täytyy kertoa niille, mitä niiden pitää tehdä)</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2902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9BAC5A0-C0DC-350A-1FA8-8D9C0EFB3202}"/>
              </a:ext>
            </a:extLst>
          </p:cNvPr>
          <p:cNvSpPr>
            <a:spLocks noGrp="1"/>
          </p:cNvSpPr>
          <p:nvPr>
            <p:ph type="title"/>
          </p:nvPr>
        </p:nvSpPr>
        <p:spPr>
          <a:xfrm>
            <a:off x="6830569" y="197591"/>
            <a:ext cx="4608576" cy="1810512"/>
          </a:xfrm>
        </p:spPr>
        <p:txBody>
          <a:bodyPr anchor="ctr">
            <a:normAutofit/>
          </a:bodyPr>
          <a:lstStyle/>
          <a:p>
            <a:r>
              <a:rPr lang="fi-FI" dirty="0"/>
              <a:t>Ohjelmointia ilman laitteita</a:t>
            </a:r>
          </a:p>
        </p:txBody>
      </p:sp>
      <p:pic>
        <p:nvPicPr>
          <p:cNvPr id="1030" name="Picture 6">
            <a:extLst>
              <a:ext uri="{FF2B5EF4-FFF2-40B4-BE49-F238E27FC236}">
                <a16:creationId xmlns:a16="http://schemas.microsoft.com/office/drawing/2014/main" id="{1EBFD256-D007-DA80-4BDB-32F5BB8184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38" r="-3" b="18685"/>
          <a:stretch/>
        </p:blipFill>
        <p:spPr bwMode="auto">
          <a:xfrm>
            <a:off x="554586" y="1664207"/>
            <a:ext cx="3542911" cy="3542911"/>
          </a:xfrm>
          <a:custGeom>
            <a:avLst/>
            <a:gdLst/>
            <a:ahLst/>
            <a:cxnLst/>
            <a:rect l="l" t="t" r="r" b="b"/>
            <a:pathLst>
              <a:path w="2926080" h="2926080">
                <a:moveTo>
                  <a:pt x="1463040" y="0"/>
                </a:moveTo>
                <a:cubicBezTo>
                  <a:pt x="2271055" y="0"/>
                  <a:pt x="2926080" y="655025"/>
                  <a:pt x="2926080" y="1463040"/>
                </a:cubicBezTo>
                <a:cubicBezTo>
                  <a:pt x="2926080" y="2271055"/>
                  <a:pt x="2271055" y="2926080"/>
                  <a:pt x="1463040" y="2926080"/>
                </a:cubicBezTo>
                <a:cubicBezTo>
                  <a:pt x="655025" y="2926080"/>
                  <a:pt x="0" y="2271055"/>
                  <a:pt x="0" y="1463040"/>
                </a:cubicBezTo>
                <a:cubicBezTo>
                  <a:pt x="0" y="655025"/>
                  <a:pt x="655025" y="0"/>
                  <a:pt x="1463040"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Kuvan esikatselu">
            <a:extLst>
              <a:ext uri="{FF2B5EF4-FFF2-40B4-BE49-F238E27FC236}">
                <a16:creationId xmlns:a16="http://schemas.microsoft.com/office/drawing/2014/main" id="{38E0A62E-47A6-267D-9B54-C17C8CD57F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25" b="22375"/>
          <a:stretch/>
        </p:blipFill>
        <p:spPr bwMode="auto">
          <a:xfrm>
            <a:off x="1" y="10"/>
            <a:ext cx="2889933" cy="2473813"/>
          </a:xfrm>
          <a:custGeom>
            <a:avLst/>
            <a:gdLst/>
            <a:ahLst/>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Kuvan esikatselu">
            <a:extLst>
              <a:ext uri="{FF2B5EF4-FFF2-40B4-BE49-F238E27FC236}">
                <a16:creationId xmlns:a16="http://schemas.microsoft.com/office/drawing/2014/main" id="{9B882965-2094-C645-E58D-56A2C798EC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87" r="-1" b="20013"/>
          <a:stretch/>
        </p:blipFill>
        <p:spPr bwMode="auto">
          <a:xfrm>
            <a:off x="3018703" y="-134920"/>
            <a:ext cx="2475534" cy="2475534"/>
          </a:xfrm>
          <a:custGeom>
            <a:avLst/>
            <a:gdLst/>
            <a:ahLst/>
            <a:cxnLst/>
            <a:rect l="l" t="t" r="r" b="b"/>
            <a:pathLst>
              <a:path w="2020824" h="2020824">
                <a:moveTo>
                  <a:pt x="1010412" y="0"/>
                </a:moveTo>
                <a:cubicBezTo>
                  <a:pt x="1568447" y="0"/>
                  <a:pt x="2020824" y="452377"/>
                  <a:pt x="2020824" y="1010412"/>
                </a:cubicBezTo>
                <a:cubicBezTo>
                  <a:pt x="2020824" y="1568447"/>
                  <a:pt x="1568447" y="2020824"/>
                  <a:pt x="1010412" y="2020824"/>
                </a:cubicBezTo>
                <a:cubicBezTo>
                  <a:pt x="452377" y="2020824"/>
                  <a:pt x="0" y="1568447"/>
                  <a:pt x="0" y="1010412"/>
                </a:cubicBezTo>
                <a:cubicBezTo>
                  <a:pt x="0" y="452377"/>
                  <a:pt x="452377" y="0"/>
                  <a:pt x="1010412" y="0"/>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Kuvan esikatselu">
            <a:extLst>
              <a:ext uri="{FF2B5EF4-FFF2-40B4-BE49-F238E27FC236}">
                <a16:creationId xmlns:a16="http://schemas.microsoft.com/office/drawing/2014/main" id="{A0120C85-00A6-EE90-D4E4-C4175AC7CE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653" r="-1" b="13659"/>
          <a:stretch/>
        </p:blipFill>
        <p:spPr bwMode="auto">
          <a:xfrm>
            <a:off x="-1" y="4041057"/>
            <a:ext cx="3216344" cy="2816945"/>
          </a:xfrm>
          <a:custGeom>
            <a:avLst/>
            <a:gdLst/>
            <a:ahLst/>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noFill/>
          <a:extLst>
            <a:ext uri="{909E8E84-426E-40DD-AFC4-6F175D3DCCD1}">
              <a14:hiddenFill xmlns:a14="http://schemas.microsoft.com/office/drawing/2010/main">
                <a:solidFill>
                  <a:srgbClr val="FFFFFF"/>
                </a:solidFill>
              </a14:hiddenFill>
            </a:ext>
          </a:extLst>
        </p:spPr>
      </p:pic>
      <p:sp>
        <p:nvSpPr>
          <p:cNvPr id="15" name="Sisällön paikkamerkki 2">
            <a:extLst>
              <a:ext uri="{FF2B5EF4-FFF2-40B4-BE49-F238E27FC236}">
                <a16:creationId xmlns:a16="http://schemas.microsoft.com/office/drawing/2014/main" id="{03CD6D70-23EA-EE3E-89CF-226F7F3A01BA}"/>
              </a:ext>
            </a:extLst>
          </p:cNvPr>
          <p:cNvSpPr>
            <a:spLocks noGrp="1"/>
          </p:cNvSpPr>
          <p:nvPr>
            <p:ph idx="1"/>
          </p:nvPr>
        </p:nvSpPr>
        <p:spPr>
          <a:xfrm>
            <a:off x="4097497" y="2317048"/>
            <a:ext cx="7341648" cy="4540951"/>
          </a:xfrm>
        </p:spPr>
        <p:txBody>
          <a:bodyPr>
            <a:normAutofit/>
          </a:bodyPr>
          <a:lstStyle/>
          <a:p>
            <a:pPr marL="0" indent="0">
              <a:lnSpc>
                <a:spcPct val="100000"/>
              </a:lnSpc>
              <a:buNone/>
            </a:pPr>
            <a:r>
              <a:rPr lang="fi-FI" sz="1600" dirty="0"/>
              <a:t>ihmisrobotin ohjelmoiminen </a:t>
            </a:r>
          </a:p>
          <a:p>
            <a:pPr lvl="1">
              <a:lnSpc>
                <a:spcPct val="100000"/>
              </a:lnSpc>
            </a:pPr>
            <a:r>
              <a:rPr lang="fi-FI" sz="1600" i="0" dirty="0"/>
              <a:t>-&gt; Ohjelmoikaa yhdessä reitti ovelta esim. jonkin lelun luo. Lapsi kulkee reitin silmät sidottuna (keltaiset ja siniset palat). Palat löytyvät VAKAN liikuntakaapista (salista)</a:t>
            </a:r>
          </a:p>
          <a:p>
            <a:pPr lvl="1">
              <a:lnSpc>
                <a:spcPct val="100000"/>
              </a:lnSpc>
            </a:pPr>
            <a:r>
              <a:rPr lang="fi-FI" sz="1600" i="0" dirty="0"/>
              <a:t>-&gt; Ohjelmoikaa nuoli- käsi ja jalkakorteilla toisia suorittamaan tietty rata ohjeen mukaan.</a:t>
            </a:r>
          </a:p>
          <a:p>
            <a:pPr lvl="1">
              <a:lnSpc>
                <a:spcPct val="100000"/>
              </a:lnSpc>
            </a:pPr>
            <a:r>
              <a:rPr lang="fi-FI" sz="1600" i="0" dirty="0"/>
              <a:t>-&gt; Lapset ohjelmoi aikuista liikkumaan tuolin luo ja rakentamaan samanlaisen legopalikka tornin (huom. 2 samanlaiset legopalat). </a:t>
            </a:r>
          </a:p>
          <a:p>
            <a:pPr lvl="1">
              <a:lnSpc>
                <a:spcPct val="100000"/>
              </a:lnSpc>
            </a:pPr>
            <a:endParaRPr lang="fi-FI" sz="1600" i="0" dirty="0"/>
          </a:p>
          <a:p>
            <a:pPr lvl="1">
              <a:lnSpc>
                <a:spcPct val="100000"/>
              </a:lnSpc>
            </a:pPr>
            <a:r>
              <a:rPr lang="fi-FI" sz="1600" i="0" dirty="0"/>
              <a:t>Aikuisen on tärkeää toimia juuri ohjeiden mukaan (jos, sanotaan, että kävele eteenpäin, niin kävelet eteenpäin niin kauan, että lapset pyytävät pysähtymään. Käänny -&gt; pyöri niin kauan, että pysäytetään. Laita palikka päälle -&gt; laitat palikan itsesi päälle jne.) Tässä hyvä sopia toisen aikuisen kanssa, että on lapsille kaverina, jakaa tarvittaessa ohjelmointivuoroja ja </a:t>
            </a:r>
            <a:r>
              <a:rPr lang="fi-FI" sz="1600" i="0" dirty="0" err="1"/>
              <a:t>hoksauttaa</a:t>
            </a:r>
            <a:r>
              <a:rPr lang="fi-FI" sz="1600" i="0" dirty="0"/>
              <a:t> tarvittaessa: ”Nyt robotti vain kävelee seinää vasten, mitäköhän pitäisi sanoa”. </a:t>
            </a:r>
          </a:p>
        </p:txBody>
      </p:sp>
      <p:sp>
        <p:nvSpPr>
          <p:cNvPr id="106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Sisällön paikkamerkki 2">
            <a:extLst>
              <a:ext uri="{FF2B5EF4-FFF2-40B4-BE49-F238E27FC236}">
                <a16:creationId xmlns:a16="http://schemas.microsoft.com/office/drawing/2014/main" id="{D4981F88-C4E0-E9D0-AEA8-D16F1CCE9A9B}"/>
              </a:ext>
            </a:extLst>
          </p:cNvPr>
          <p:cNvSpPr txBox="1">
            <a:spLocks/>
          </p:cNvSpPr>
          <p:nvPr/>
        </p:nvSpPr>
        <p:spPr>
          <a:xfrm>
            <a:off x="9915524" y="2160056"/>
            <a:ext cx="3644105" cy="388772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p:txBody>
      </p:sp>
    </p:spTree>
    <p:extLst>
      <p:ext uri="{BB962C8B-B14F-4D97-AF65-F5344CB8AC3E}">
        <p14:creationId xmlns:p14="http://schemas.microsoft.com/office/powerpoint/2010/main" val="424993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77" name="Rectangle 617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Continue the Maths Cube Patterns: 2 Colour | Teaching Resources | Preschool  math, Math patterns, Math">
            <a:extLst>
              <a:ext uri="{FF2B5EF4-FFF2-40B4-BE49-F238E27FC236}">
                <a16:creationId xmlns:a16="http://schemas.microsoft.com/office/drawing/2014/main" id="{1BFA6542-A0F0-2F5B-B5D5-5137AC5110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307" b="1"/>
          <a:stretch/>
        </p:blipFill>
        <p:spPr bwMode="auto">
          <a:xfrm>
            <a:off x="2" y="10"/>
            <a:ext cx="1884194" cy="1612890"/>
          </a:xfrm>
          <a:custGeom>
            <a:avLst/>
            <a:gdLst/>
            <a:ahLst/>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noFill/>
          <a:extLst>
            <a:ext uri="{909E8E84-426E-40DD-AFC4-6F175D3DCCD1}">
              <a14:hiddenFill xmlns:a14="http://schemas.microsoft.com/office/drawing/2010/main">
                <a:solidFill>
                  <a:srgbClr val="FFFFFF"/>
                </a:solidFill>
              </a14:hiddenFill>
            </a:ext>
          </a:extLst>
        </p:spPr>
      </p:pic>
      <p:pic>
        <p:nvPicPr>
          <p:cNvPr id="6154" name="Picture 10" descr="Kuvan esikatselu">
            <a:extLst>
              <a:ext uri="{FF2B5EF4-FFF2-40B4-BE49-F238E27FC236}">
                <a16:creationId xmlns:a16="http://schemas.microsoft.com/office/drawing/2014/main" id="{2C28E1E6-BB6E-D6FF-7FC4-D7A94C115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999" b="-1"/>
          <a:stretch/>
        </p:blipFill>
        <p:spPr bwMode="auto">
          <a:xfrm>
            <a:off x="751843" y="292848"/>
            <a:ext cx="3820198" cy="3820198"/>
          </a:xfrm>
          <a:custGeom>
            <a:avLst/>
            <a:gdLst/>
            <a:ahLst/>
            <a:cxnLst/>
            <a:rect l="l" t="t" r="r" b="b"/>
            <a:pathLst>
              <a:path w="2020824" h="2020824">
                <a:moveTo>
                  <a:pt x="1010412" y="0"/>
                </a:moveTo>
                <a:cubicBezTo>
                  <a:pt x="1568447" y="0"/>
                  <a:pt x="2020824" y="452377"/>
                  <a:pt x="2020824" y="1010412"/>
                </a:cubicBezTo>
                <a:cubicBezTo>
                  <a:pt x="2020824" y="1568447"/>
                  <a:pt x="1568447" y="2020824"/>
                  <a:pt x="1010412" y="2020824"/>
                </a:cubicBezTo>
                <a:cubicBezTo>
                  <a:pt x="452377" y="2020824"/>
                  <a:pt x="0" y="1568447"/>
                  <a:pt x="0" y="1010412"/>
                </a:cubicBezTo>
                <a:cubicBezTo>
                  <a:pt x="0" y="452377"/>
                  <a:pt x="452377" y="0"/>
                  <a:pt x="1010412" y="0"/>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Koodaa kaverin kanssa - Koodausta kouluarkeen">
            <a:extLst>
              <a:ext uri="{FF2B5EF4-FFF2-40B4-BE49-F238E27FC236}">
                <a16:creationId xmlns:a16="http://schemas.microsoft.com/office/drawing/2014/main" id="{377365DD-AB08-FC63-E6A8-4215A52DE1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44" r="8259" b="-2"/>
          <a:stretch/>
        </p:blipFill>
        <p:spPr bwMode="auto">
          <a:xfrm>
            <a:off x="-1" y="4405884"/>
            <a:ext cx="2799790" cy="2452118"/>
          </a:xfrm>
          <a:custGeom>
            <a:avLst/>
            <a:gdLst/>
            <a:ahLst/>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noFill/>
          <a:extLst>
            <a:ext uri="{909E8E84-426E-40DD-AFC4-6F175D3DCCD1}">
              <a14:hiddenFill xmlns:a14="http://schemas.microsoft.com/office/drawing/2010/main">
                <a:solidFill>
                  <a:srgbClr val="FFFFFF"/>
                </a:solidFill>
              </a14:hiddenFill>
            </a:ext>
          </a:extLst>
        </p:spPr>
      </p:pic>
      <p:pic>
        <p:nvPicPr>
          <p:cNvPr id="6152" name="Picture 8" descr="Kuvan esikatselu">
            <a:extLst>
              <a:ext uri="{FF2B5EF4-FFF2-40B4-BE49-F238E27FC236}">
                <a16:creationId xmlns:a16="http://schemas.microsoft.com/office/drawing/2014/main" id="{CAE25022-ED91-58FC-CE30-F568B0C047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999" r="4" b="4"/>
          <a:stretch/>
        </p:blipFill>
        <p:spPr bwMode="auto">
          <a:xfrm>
            <a:off x="1908814" y="2986282"/>
            <a:ext cx="3452618" cy="3452618"/>
          </a:xfrm>
          <a:custGeom>
            <a:avLst/>
            <a:gdLst/>
            <a:ahLst/>
            <a:cxnLst/>
            <a:rect l="l" t="t" r="r" b="b"/>
            <a:pathLst>
              <a:path w="2926080" h="2926080">
                <a:moveTo>
                  <a:pt x="1463040" y="0"/>
                </a:moveTo>
                <a:cubicBezTo>
                  <a:pt x="2271055" y="0"/>
                  <a:pt x="2926080" y="655025"/>
                  <a:pt x="2926080" y="1463040"/>
                </a:cubicBezTo>
                <a:cubicBezTo>
                  <a:pt x="2926080" y="2271055"/>
                  <a:pt x="2271055" y="2926080"/>
                  <a:pt x="1463040" y="2926080"/>
                </a:cubicBezTo>
                <a:cubicBezTo>
                  <a:pt x="655025" y="2926080"/>
                  <a:pt x="0" y="2271055"/>
                  <a:pt x="0" y="1463040"/>
                </a:cubicBezTo>
                <a:cubicBezTo>
                  <a:pt x="0" y="655025"/>
                  <a:pt x="655025" y="0"/>
                  <a:pt x="1463040" y="0"/>
                </a:cubicBezTo>
                <a:close/>
              </a:path>
            </a:pathLst>
          </a:cu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FF4B8A9D-1330-8C0F-2D69-F07B141F8A10}"/>
              </a:ext>
            </a:extLst>
          </p:cNvPr>
          <p:cNvSpPr>
            <a:spLocks noGrp="1"/>
          </p:cNvSpPr>
          <p:nvPr>
            <p:ph idx="1"/>
          </p:nvPr>
        </p:nvSpPr>
        <p:spPr>
          <a:xfrm>
            <a:off x="5130800" y="838200"/>
            <a:ext cx="6653210" cy="5764514"/>
          </a:xfrm>
        </p:spPr>
        <p:txBody>
          <a:bodyPr>
            <a:normAutofit/>
          </a:bodyPr>
          <a:lstStyle/>
          <a:p>
            <a:pPr lvl="1">
              <a:lnSpc>
                <a:spcPct val="100000"/>
              </a:lnSpc>
            </a:pPr>
            <a:r>
              <a:rPr lang="fi-FI" sz="1600" i="0" dirty="0"/>
              <a:t>-&gt; Erilaiset liikesarjat esim. kolme taputusta, kaksi haarahyppyä, 1 pyörähdys ympäri. Tai jokainen lapsi keksii liikkeen ja robotit toistavat kaikki liikkeet järjestyksessä.</a:t>
            </a:r>
          </a:p>
          <a:p>
            <a:pPr lvl="1">
              <a:lnSpc>
                <a:spcPct val="100000"/>
              </a:lnSpc>
            </a:pPr>
            <a:r>
              <a:rPr lang="fi-FI" sz="1600" i="0" dirty="0"/>
              <a:t>-&gt; Ensin, sitten, lopuksi tai 1.2.3 – kuvaohjeet, minkä mukaan toimitaan, nekin on ohjelmointia!</a:t>
            </a:r>
          </a:p>
          <a:p>
            <a:pPr lvl="1">
              <a:lnSpc>
                <a:spcPct val="100000"/>
              </a:lnSpc>
            </a:pPr>
            <a:r>
              <a:rPr lang="fi-FI" sz="1600" i="0" dirty="0"/>
              <a:t>-&gt; Sarjojen jatkaminen on ohjelmointia, jossa on koodi, jota ”robotti” jatkaa. (esim. multilinkeillä)</a:t>
            </a:r>
          </a:p>
          <a:p>
            <a:pPr>
              <a:lnSpc>
                <a:spcPct val="100000"/>
              </a:lnSpc>
            </a:pPr>
            <a:r>
              <a:rPr lang="fi-FI" sz="1600" dirty="0"/>
              <a:t>Ihmisrobotin ohjelmoiminen ruudukossa – ruudukon voi tehdä teipillä lattiaan tai käyttää esim. muotopaloja ruudukon tilalta. Ruudukkoon voi sijoittaa esineitä, jotka pitää hakea / esineitä, joita pitää väistellä. Muut lapset antavat robotille ohjeita, esim. mene kolme ruutua eteenpäin, käänny vasemmalle jne. </a:t>
            </a:r>
          </a:p>
          <a:p>
            <a:pPr lvl="1">
              <a:lnSpc>
                <a:spcPct val="100000"/>
              </a:lnSpc>
            </a:pPr>
            <a:r>
              <a:rPr lang="fi-FI" sz="1600" dirty="0"/>
              <a:t>-&gt; voi käyttää myös esim. A4, kopiopaperia. Voitte tehdä myös valmiita reittejä </a:t>
            </a:r>
            <a:r>
              <a:rPr lang="fi-FI" sz="1600" dirty="0" err="1"/>
              <a:t>esim</a:t>
            </a:r>
            <a:r>
              <a:rPr lang="fi-FI" sz="1600" dirty="0"/>
              <a:t> muotopaloilla, ja ohjata lasta kulkemaan niitä pitkin eli laskea, montako eteenpäin, mihin suuntaan käännös jne..</a:t>
            </a:r>
          </a:p>
          <a:p>
            <a:pPr lvl="1">
              <a:lnSpc>
                <a:spcPct val="100000"/>
              </a:lnSpc>
            </a:pPr>
            <a:r>
              <a:rPr lang="fi-FI" sz="1600" i="0" dirty="0"/>
              <a:t>Meillä olevat ohjelmointi lautapelit:  Rush </a:t>
            </a:r>
            <a:r>
              <a:rPr lang="fi-FI" sz="1600" i="0" dirty="0" err="1"/>
              <a:t>hour</a:t>
            </a:r>
            <a:r>
              <a:rPr lang="fi-FI" sz="1600" i="0" dirty="0"/>
              <a:t> ja Punahilkka </a:t>
            </a:r>
          </a:p>
          <a:p>
            <a:pPr lvl="1">
              <a:lnSpc>
                <a:spcPct val="100000"/>
              </a:lnSpc>
            </a:pPr>
            <a:r>
              <a:rPr lang="fi-FI" sz="1600" i="0" dirty="0"/>
              <a:t>Katrilta voi pyytää myös omaa robotti-peliä sekä Lehmä peliä lainaan. Lisäksi löytyy muotopala ohjelmointi, jota voin neuvoa (kuva)</a:t>
            </a:r>
          </a:p>
          <a:p>
            <a:pPr>
              <a:lnSpc>
                <a:spcPct val="100000"/>
              </a:lnSpc>
            </a:pPr>
            <a:endParaRPr lang="fi-FI" sz="700" dirty="0"/>
          </a:p>
        </p:txBody>
      </p:sp>
      <p:sp>
        <p:nvSpPr>
          <p:cNvPr id="617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7822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3" name="Rectangle 205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uvan esikatselu">
            <a:extLst>
              <a:ext uri="{FF2B5EF4-FFF2-40B4-BE49-F238E27FC236}">
                <a16:creationId xmlns:a16="http://schemas.microsoft.com/office/drawing/2014/main" id="{23AA55B7-72D5-A229-C4FD-F294B38272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457" r="2" b="16586"/>
          <a:stretch/>
        </p:blipFill>
        <p:spPr bwMode="auto">
          <a:xfrm>
            <a:off x="20" y="10"/>
            <a:ext cx="459588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uvan esikatselu">
            <a:extLst>
              <a:ext uri="{FF2B5EF4-FFF2-40B4-BE49-F238E27FC236}">
                <a16:creationId xmlns:a16="http://schemas.microsoft.com/office/drawing/2014/main" id="{8D141953-F079-45EF-D606-795A5E9FA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0" r="2" b="2"/>
          <a:stretch/>
        </p:blipFill>
        <p:spPr bwMode="auto">
          <a:xfrm>
            <a:off x="20" y="3429000"/>
            <a:ext cx="4595888"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57432E8A-64C1-B9B3-8E27-1C82CDF9F2E1}"/>
              </a:ext>
            </a:extLst>
          </p:cNvPr>
          <p:cNvSpPr>
            <a:spLocks noGrp="1"/>
          </p:cNvSpPr>
          <p:nvPr>
            <p:ph idx="1"/>
          </p:nvPr>
        </p:nvSpPr>
        <p:spPr>
          <a:xfrm>
            <a:off x="4754880" y="1596569"/>
            <a:ext cx="7203440" cy="5063311"/>
          </a:xfrm>
        </p:spPr>
        <p:txBody>
          <a:bodyPr>
            <a:normAutofit lnSpcReduction="10000"/>
          </a:bodyPr>
          <a:lstStyle/>
          <a:p>
            <a:pPr>
              <a:lnSpc>
                <a:spcPct val="100000"/>
              </a:lnSpc>
            </a:pPr>
            <a:r>
              <a:rPr lang="fi-FI" sz="1800" dirty="0"/>
              <a:t>Rakenna kuulemasi mukaan samanlainen</a:t>
            </a:r>
          </a:p>
          <a:p>
            <a:pPr marL="0" indent="0">
              <a:lnSpc>
                <a:spcPct val="100000"/>
              </a:lnSpc>
              <a:buNone/>
            </a:pPr>
            <a:r>
              <a:rPr lang="fi-FI" sz="1800" dirty="0"/>
              <a:t>-&gt; Rakenteluun käy Multilinkit/legot. Tämä kannattaa toteuttaa pienessä ryhmässä 2-6 lasta.</a:t>
            </a:r>
          </a:p>
          <a:p>
            <a:pPr marL="457200" indent="-457200">
              <a:lnSpc>
                <a:spcPct val="100000"/>
              </a:lnSpc>
              <a:buAutoNum type="arabicPeriod"/>
            </a:pPr>
            <a:r>
              <a:rPr lang="fi-FI" sz="1800" dirty="0"/>
              <a:t>Aluksi aikuinen ohjeistaa ja lapset rakentavat </a:t>
            </a:r>
          </a:p>
          <a:p>
            <a:pPr marL="457200" indent="-457200">
              <a:lnSpc>
                <a:spcPct val="100000"/>
              </a:lnSpc>
              <a:buAutoNum type="arabicPeriod"/>
            </a:pPr>
            <a:r>
              <a:rPr lang="fi-FI" sz="1800" dirty="0"/>
              <a:t> Lapset pareittain ohjeistavat toisiaan (valmiita helpohkoja malleja voi olla valmiina esim. jossain pussissa, mistä nostavat ohjeistettavan mallin). Lapset istuvat selät vastakkain, niin eivät näe toisen työtä.</a:t>
            </a:r>
          </a:p>
          <a:p>
            <a:pPr marL="457200" indent="-457200">
              <a:lnSpc>
                <a:spcPct val="100000"/>
              </a:lnSpc>
              <a:buAutoNum type="arabicPeriod"/>
            </a:pPr>
            <a:r>
              <a:rPr lang="fi-FI" sz="1800" dirty="0"/>
              <a:t>Lapset rakentavat oman mallin ja ohjeistavat kaveria tekemään samanlaisen. ( Voi olla osalle vielä vaikea)</a:t>
            </a:r>
          </a:p>
          <a:p>
            <a:pPr>
              <a:lnSpc>
                <a:spcPct val="100000"/>
              </a:lnSpc>
            </a:pPr>
            <a:r>
              <a:rPr lang="fi-FI" sz="1800" dirty="0"/>
              <a:t>Värittäminen/piirtäminen ohjeen mukaan. Käytä samoja tapoja (1,2,3) kuin rakentamisessa.  </a:t>
            </a:r>
          </a:p>
          <a:p>
            <a:pPr marL="0" indent="0">
              <a:lnSpc>
                <a:spcPct val="100000"/>
              </a:lnSpc>
              <a:buNone/>
            </a:pPr>
            <a:endParaRPr lang="fi-FI" sz="1800" dirty="0"/>
          </a:p>
          <a:p>
            <a:pPr marL="0" indent="0">
              <a:lnSpc>
                <a:spcPct val="100000"/>
              </a:lnSpc>
              <a:buNone/>
            </a:pPr>
            <a:r>
              <a:rPr lang="fi-FI" sz="1400" dirty="0"/>
              <a:t>Anna lasten huomata ja kiinnitä heidän huomionsa siihen, kuinka tärkeää on antaa tarkkoja ohjeita, jotta robotti (toinen lapsi) onnistuu tekemään juuri samanlaisen. Kannattaa kiinnittää myös huomiota siihen, jos työ on erilainen, niin robotti on silti voinut toimia täysin ohjeen mukaan (esim. piirtämisessä, piirrä neliöstä 4 viivaa. Robotti toimii ohjeen mukaan, mutta viivojen paikkoja ei ole tarkasti kerrottu). </a:t>
            </a:r>
          </a:p>
        </p:txBody>
      </p:sp>
      <p:sp>
        <p:nvSpPr>
          <p:cNvPr id="206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kstiruutu 3">
            <a:extLst>
              <a:ext uri="{FF2B5EF4-FFF2-40B4-BE49-F238E27FC236}">
                <a16:creationId xmlns:a16="http://schemas.microsoft.com/office/drawing/2014/main" id="{6C3CA6AA-593B-90A7-F292-0C59B06188BE}"/>
              </a:ext>
            </a:extLst>
          </p:cNvPr>
          <p:cNvSpPr txBox="1"/>
          <p:nvPr/>
        </p:nvSpPr>
        <p:spPr>
          <a:xfrm>
            <a:off x="5595248" y="198120"/>
            <a:ext cx="5834752" cy="1200329"/>
          </a:xfrm>
          <a:prstGeom prst="rect">
            <a:avLst/>
          </a:prstGeom>
          <a:noFill/>
        </p:spPr>
        <p:txBody>
          <a:bodyPr wrap="square" rtlCol="0">
            <a:spAutoFit/>
          </a:bodyPr>
          <a:lstStyle/>
          <a:p>
            <a:r>
              <a:rPr lang="fi-FI" sz="3600" dirty="0"/>
              <a:t>Ohjelmointia piirtäen, rakentaen ja värittäen</a:t>
            </a:r>
          </a:p>
        </p:txBody>
      </p:sp>
    </p:spTree>
    <p:extLst>
      <p:ext uri="{BB962C8B-B14F-4D97-AF65-F5344CB8AC3E}">
        <p14:creationId xmlns:p14="http://schemas.microsoft.com/office/powerpoint/2010/main" val="359134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1D424-7622-6310-F31E-25EE757877B2}"/>
              </a:ext>
            </a:extLst>
          </p:cNvPr>
          <p:cNvSpPr>
            <a:spLocks noGrp="1"/>
          </p:cNvSpPr>
          <p:nvPr>
            <p:ph type="title"/>
          </p:nvPr>
        </p:nvSpPr>
        <p:spPr>
          <a:xfrm>
            <a:off x="646801" y="391385"/>
            <a:ext cx="6775323" cy="803148"/>
          </a:xfrm>
        </p:spPr>
        <p:txBody>
          <a:bodyPr>
            <a:normAutofit fontScale="90000"/>
          </a:bodyPr>
          <a:lstStyle/>
          <a:p>
            <a:r>
              <a:rPr lang="fi-FI" dirty="0"/>
              <a:t>Ohjelmointi </a:t>
            </a:r>
            <a:r>
              <a:rPr lang="fi-FI" dirty="0" err="1"/>
              <a:t>BeeBot</a:t>
            </a:r>
            <a:endParaRPr lang="fi-FI" dirty="0"/>
          </a:p>
        </p:txBody>
      </p:sp>
      <p:pic>
        <p:nvPicPr>
          <p:cNvPr id="3074" name="Picture 2" descr="Bee-Bot">
            <a:extLst>
              <a:ext uri="{FF2B5EF4-FFF2-40B4-BE49-F238E27FC236}">
                <a16:creationId xmlns:a16="http://schemas.microsoft.com/office/drawing/2014/main" id="{6042D597-EA3D-427B-CCC3-7C138F5DC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14" y="4588509"/>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TS Bee-Bot maatilamatto">
            <a:extLst>
              <a:ext uri="{FF2B5EF4-FFF2-40B4-BE49-F238E27FC236}">
                <a16:creationId xmlns:a16="http://schemas.microsoft.com/office/drawing/2014/main" id="{16870FDE-9718-7CD8-9C66-5E819F871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569" y="450754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lue-Bot -värit ja muodot matto - Lekolar Suomi">
            <a:extLst>
              <a:ext uri="{FF2B5EF4-FFF2-40B4-BE49-F238E27FC236}">
                <a16:creationId xmlns:a16="http://schemas.microsoft.com/office/drawing/2014/main" id="{6FDCEC58-B9B0-0BBE-86A0-DF4159EBDCF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86450" y="450754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ue-Bot läpinäkyvä matto taskuilla - Lekolar Suomi">
            <a:extLst>
              <a:ext uri="{FF2B5EF4-FFF2-40B4-BE49-F238E27FC236}">
                <a16:creationId xmlns:a16="http://schemas.microsoft.com/office/drawing/2014/main" id="{5E696FDD-FCB0-1037-F037-870E279A7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306" y="450754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DC40690E-4F0D-BD6B-4D2F-21BA464B937D}"/>
              </a:ext>
            </a:extLst>
          </p:cNvPr>
          <p:cNvSpPr txBox="1"/>
          <p:nvPr/>
        </p:nvSpPr>
        <p:spPr>
          <a:xfrm>
            <a:off x="306730" y="1315146"/>
            <a:ext cx="6890277" cy="2862322"/>
          </a:xfrm>
          <a:prstGeom prst="rect">
            <a:avLst/>
          </a:prstGeom>
          <a:noFill/>
        </p:spPr>
        <p:txBody>
          <a:bodyPr wrap="square" rtlCol="0">
            <a:spAutoFit/>
          </a:bodyPr>
          <a:lstStyle/>
          <a:p>
            <a:pPr marL="285750" indent="-285750">
              <a:buFont typeface="Arial" panose="020B0604020202020204" pitchFamily="34" charset="0"/>
              <a:buChar char="•"/>
            </a:pPr>
            <a:r>
              <a:rPr lang="fi-FI" dirty="0" err="1"/>
              <a:t>Beebotit</a:t>
            </a:r>
            <a:r>
              <a:rPr lang="fi-FI" dirty="0"/>
              <a:t> säilytetään varaston hyllyssä (nimetty paikka) </a:t>
            </a:r>
          </a:p>
          <a:p>
            <a:pPr marL="285750" indent="-285750">
              <a:buFont typeface="Arial" panose="020B0604020202020204" pitchFamily="34" charset="0"/>
              <a:buChar char="•"/>
            </a:pPr>
            <a:r>
              <a:rPr lang="fi-FI" dirty="0"/>
              <a:t>Matot säilytetään violetin kaapin päällä putkessa, kirkas matto konttorin seinällä. </a:t>
            </a:r>
          </a:p>
          <a:p>
            <a:pPr marL="285750" indent="-285750">
              <a:buFont typeface="Arial" panose="020B0604020202020204" pitchFamily="34" charset="0"/>
              <a:buChar char="•"/>
            </a:pPr>
            <a:r>
              <a:rPr lang="fi-FI" dirty="0" err="1"/>
              <a:t>Beeboteille</a:t>
            </a:r>
            <a:r>
              <a:rPr lang="fi-FI" dirty="0"/>
              <a:t> on kynätelineet (joihin laitetaan kynä ja </a:t>
            </a:r>
            <a:r>
              <a:rPr lang="fi-FI" dirty="0" err="1"/>
              <a:t>BeeBot</a:t>
            </a:r>
            <a:r>
              <a:rPr lang="fi-FI" dirty="0"/>
              <a:t> voi piirtää samalla kuin liikkuu)</a:t>
            </a:r>
          </a:p>
          <a:p>
            <a:pPr marL="285750" indent="-285750">
              <a:buFont typeface="Arial" panose="020B0604020202020204" pitchFamily="34" charset="0"/>
              <a:buChar char="•"/>
            </a:pPr>
            <a:r>
              <a:rPr lang="fi-FI" dirty="0" err="1"/>
              <a:t>Beebotille</a:t>
            </a:r>
            <a:r>
              <a:rPr lang="fi-FI" dirty="0"/>
              <a:t> on neljä erilaista mattoa </a:t>
            </a:r>
          </a:p>
          <a:p>
            <a:pPr marL="285750" indent="-285750">
              <a:buFont typeface="Arial" panose="020B0604020202020204" pitchFamily="34" charset="0"/>
              <a:buChar char="•"/>
            </a:pPr>
            <a:r>
              <a:rPr lang="fi-FI" dirty="0"/>
              <a:t>1. Kaupunkimatto</a:t>
            </a:r>
          </a:p>
          <a:p>
            <a:pPr marL="285750" indent="-285750">
              <a:buFont typeface="Arial" panose="020B0604020202020204" pitchFamily="34" charset="0"/>
              <a:buChar char="•"/>
            </a:pPr>
            <a:r>
              <a:rPr lang="fi-FI" dirty="0"/>
              <a:t>2. maatila matto</a:t>
            </a:r>
          </a:p>
          <a:p>
            <a:pPr marL="285750" indent="-285750">
              <a:buFont typeface="Arial" panose="020B0604020202020204" pitchFamily="34" charset="0"/>
              <a:buChar char="•"/>
            </a:pPr>
            <a:r>
              <a:rPr lang="fi-FI" dirty="0"/>
              <a:t>3. muotomatto</a:t>
            </a:r>
          </a:p>
          <a:p>
            <a:pPr marL="285750" indent="-285750">
              <a:buFont typeface="Arial" panose="020B0604020202020204" pitchFamily="34" charset="0"/>
              <a:buChar char="•"/>
            </a:pPr>
            <a:r>
              <a:rPr lang="fi-FI" dirty="0"/>
              <a:t>4. kirkas matto </a:t>
            </a:r>
          </a:p>
        </p:txBody>
      </p:sp>
      <p:pic>
        <p:nvPicPr>
          <p:cNvPr id="3082" name="Picture 10" descr="Kuvan esikatselu">
            <a:extLst>
              <a:ext uri="{FF2B5EF4-FFF2-40B4-BE49-F238E27FC236}">
                <a16:creationId xmlns:a16="http://schemas.microsoft.com/office/drawing/2014/main" id="{977E9514-5567-A563-E2F7-2D750971DA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580" y="139506"/>
            <a:ext cx="3699933" cy="27749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uvan esikatselu">
            <a:extLst>
              <a:ext uri="{FF2B5EF4-FFF2-40B4-BE49-F238E27FC236}">
                <a16:creationId xmlns:a16="http://schemas.microsoft.com/office/drawing/2014/main" id="{6DE78DBA-E26F-E406-4641-6F5750E40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0406" y="2129079"/>
            <a:ext cx="1731243" cy="23083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Ellipsi 4">
            <a:extLst>
              <a:ext uri="{FF2B5EF4-FFF2-40B4-BE49-F238E27FC236}">
                <a16:creationId xmlns:a16="http://schemas.microsoft.com/office/drawing/2014/main" id="{F46CBC9E-6798-2219-718D-92B4CFFDC02E}"/>
              </a:ext>
            </a:extLst>
          </p:cNvPr>
          <p:cNvSpPr/>
          <p:nvPr/>
        </p:nvSpPr>
        <p:spPr>
          <a:xfrm>
            <a:off x="8446899" y="1802322"/>
            <a:ext cx="657225" cy="6618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464C68D3-F661-2D3E-B77A-130063867A86}"/>
              </a:ext>
            </a:extLst>
          </p:cNvPr>
          <p:cNvSpPr/>
          <p:nvPr/>
        </p:nvSpPr>
        <p:spPr>
          <a:xfrm>
            <a:off x="8600491" y="238747"/>
            <a:ext cx="2157412" cy="8048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017A3F42-9B3F-1AF5-DEAC-37D1D07D1AB9}"/>
              </a:ext>
            </a:extLst>
          </p:cNvPr>
          <p:cNvSpPr txBox="1"/>
          <p:nvPr/>
        </p:nvSpPr>
        <p:spPr>
          <a:xfrm>
            <a:off x="501914" y="4111693"/>
            <a:ext cx="9656919" cy="369332"/>
          </a:xfrm>
          <a:prstGeom prst="rect">
            <a:avLst/>
          </a:prstGeom>
          <a:noFill/>
        </p:spPr>
        <p:txBody>
          <a:bodyPr wrap="square" rtlCol="0">
            <a:spAutoFit/>
          </a:bodyPr>
          <a:lstStyle/>
          <a:p>
            <a:r>
              <a:rPr lang="fi-FI" dirty="0"/>
              <a:t>	1.			2.			3.			4.</a:t>
            </a:r>
          </a:p>
        </p:txBody>
      </p:sp>
      <p:sp>
        <p:nvSpPr>
          <p:cNvPr id="8" name="Tekstiruutu 7">
            <a:extLst>
              <a:ext uri="{FF2B5EF4-FFF2-40B4-BE49-F238E27FC236}">
                <a16:creationId xmlns:a16="http://schemas.microsoft.com/office/drawing/2014/main" id="{D1627E58-4736-7C56-4795-E3A83A1E6AC2}"/>
              </a:ext>
            </a:extLst>
          </p:cNvPr>
          <p:cNvSpPr txBox="1"/>
          <p:nvPr/>
        </p:nvSpPr>
        <p:spPr>
          <a:xfrm>
            <a:off x="4971258" y="3019059"/>
            <a:ext cx="2225749" cy="1200329"/>
          </a:xfrm>
          <a:prstGeom prst="rect">
            <a:avLst/>
          </a:prstGeom>
          <a:noFill/>
        </p:spPr>
        <p:txBody>
          <a:bodyPr wrap="square" rtlCol="0">
            <a:spAutoFit/>
          </a:bodyPr>
          <a:lstStyle/>
          <a:p>
            <a:r>
              <a:rPr lang="fi-FI" b="1" dirty="0">
                <a:solidFill>
                  <a:srgbClr val="FF0000"/>
                </a:solidFill>
              </a:rPr>
              <a:t>HOX! MATTOJA EI SAA RYPISTÄÄ – OVAT KALLIITA!!!</a:t>
            </a:r>
          </a:p>
          <a:p>
            <a:endParaRPr lang="fi-FI" dirty="0"/>
          </a:p>
        </p:txBody>
      </p:sp>
    </p:spTree>
    <p:extLst>
      <p:ext uri="{BB962C8B-B14F-4D97-AF65-F5344CB8AC3E}">
        <p14:creationId xmlns:p14="http://schemas.microsoft.com/office/powerpoint/2010/main" val="63912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992BBA2-7FB6-2701-1D71-E665B21F0851}"/>
              </a:ext>
            </a:extLst>
          </p:cNvPr>
          <p:cNvSpPr>
            <a:spLocks noGrp="1"/>
          </p:cNvSpPr>
          <p:nvPr>
            <p:ph type="title"/>
          </p:nvPr>
        </p:nvSpPr>
        <p:spPr>
          <a:xfrm>
            <a:off x="301752" y="-50142"/>
            <a:ext cx="8385048" cy="1609344"/>
          </a:xfrm>
        </p:spPr>
        <p:txBody>
          <a:bodyPr anchor="ctr">
            <a:normAutofit/>
          </a:bodyPr>
          <a:lstStyle/>
          <a:p>
            <a:r>
              <a:rPr lang="fi-FI" sz="5100" dirty="0"/>
              <a:t>Vinkkejä </a:t>
            </a:r>
            <a:r>
              <a:rPr lang="fi-FI" sz="5100" dirty="0" err="1"/>
              <a:t>BeeBotin</a:t>
            </a:r>
            <a:r>
              <a:rPr lang="fi-FI" sz="5100" dirty="0"/>
              <a:t> käyttöön</a:t>
            </a:r>
          </a:p>
        </p:txBody>
      </p:sp>
      <p:sp>
        <p:nvSpPr>
          <p:cNvPr id="4109" name="Freeform 6">
            <a:extLst>
              <a:ext uri="{FF2B5EF4-FFF2-40B4-BE49-F238E27FC236}">
                <a16:creationId xmlns:a16="http://schemas.microsoft.com/office/drawing/2014/main" id="{C0FA3EB3-F9E7-48CF-B25A-6BC0D7026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935" y="95288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txBody>
          <a:bodyPr anchor="ctr"/>
          <a:lstStyle/>
          <a:p>
            <a:endParaRPr lang="en-US"/>
          </a:p>
        </p:txBody>
      </p:sp>
      <p:sp>
        <p:nvSpPr>
          <p:cNvPr id="3" name="Sisällön paikkamerkki 2">
            <a:extLst>
              <a:ext uri="{FF2B5EF4-FFF2-40B4-BE49-F238E27FC236}">
                <a16:creationId xmlns:a16="http://schemas.microsoft.com/office/drawing/2014/main" id="{9A3464C4-9158-3168-23CD-418BC18FF4DA}"/>
              </a:ext>
            </a:extLst>
          </p:cNvPr>
          <p:cNvSpPr>
            <a:spLocks noGrp="1"/>
          </p:cNvSpPr>
          <p:nvPr>
            <p:ph idx="1"/>
          </p:nvPr>
        </p:nvSpPr>
        <p:spPr>
          <a:xfrm>
            <a:off x="298833" y="1320800"/>
            <a:ext cx="11766167" cy="5346700"/>
          </a:xfrm>
        </p:spPr>
        <p:txBody>
          <a:bodyPr vert="horz" lIns="91440" tIns="45720" rIns="91440" bIns="45720" rtlCol="0" anchor="t">
            <a:noAutofit/>
          </a:bodyPr>
          <a:lstStyle/>
          <a:p>
            <a:pPr>
              <a:lnSpc>
                <a:spcPct val="100000"/>
              </a:lnSpc>
            </a:pPr>
            <a:r>
              <a:rPr lang="fi-FI" sz="1200" dirty="0">
                <a:latin typeface="Open Sans" panose="020B0604020202020204" pitchFamily="34" charset="0"/>
              </a:rPr>
              <a:t>Jos kirkkaan maton reunat vähän repsottaa ja </a:t>
            </a:r>
            <a:r>
              <a:rPr lang="fi-FI" sz="1200" dirty="0" err="1">
                <a:latin typeface="Open Sans" panose="020B0604020202020204" pitchFamily="34" charset="0"/>
              </a:rPr>
              <a:t>BeeBot</a:t>
            </a:r>
            <a:r>
              <a:rPr lang="fi-FI" sz="1200" dirty="0">
                <a:latin typeface="Open Sans" panose="020B0604020202020204" pitchFamily="34" charset="0"/>
              </a:rPr>
              <a:t> </a:t>
            </a:r>
            <a:r>
              <a:rPr lang="fi-FI" sz="1200" dirty="0" err="1">
                <a:latin typeface="Open Sans" panose="020B0604020202020204" pitchFamily="34" charset="0"/>
              </a:rPr>
              <a:t>jumii</a:t>
            </a:r>
            <a:r>
              <a:rPr lang="fi-FI" sz="1200" dirty="0">
                <a:latin typeface="Open Sans" panose="020B0604020202020204" pitchFamily="34" charset="0"/>
              </a:rPr>
              <a:t> niihin, käännä matto ympäri.</a:t>
            </a:r>
          </a:p>
          <a:p>
            <a:pPr>
              <a:lnSpc>
                <a:spcPct val="100000"/>
              </a:lnSpc>
            </a:pPr>
            <a:r>
              <a:rPr lang="fi-FI" sz="1200" dirty="0">
                <a:latin typeface="Open Sans" panose="020B0604020202020204" pitchFamily="34" charset="0"/>
              </a:rPr>
              <a:t>Aluksi</a:t>
            </a:r>
            <a:r>
              <a:rPr lang="fi-FI" sz="1200" b="0" i="0" dirty="0">
                <a:effectLst/>
                <a:latin typeface="Open Sans" panose="020B0604020202020204" pitchFamily="34" charset="0"/>
              </a:rPr>
              <a:t>: neuvo miten toiminnot toimivat ja anna lasten ensin vaan kokeilla.</a:t>
            </a:r>
          </a:p>
          <a:p>
            <a:pPr>
              <a:lnSpc>
                <a:spcPct val="100000"/>
              </a:lnSpc>
            </a:pPr>
            <a:r>
              <a:rPr lang="fi-FI" sz="1200" b="0" i="0" dirty="0">
                <a:effectLst/>
                <a:latin typeface="Open Sans" panose="020B0604020202020204" pitchFamily="34" charset="0"/>
              </a:rPr>
              <a:t>Ohjaa lapsia suunnittelemaan mihin ruutuun menet ja laskekaa tarvittava reitti ruutuineen.</a:t>
            </a:r>
          </a:p>
          <a:p>
            <a:pPr>
              <a:lnSpc>
                <a:spcPct val="100000"/>
              </a:lnSpc>
            </a:pPr>
            <a:r>
              <a:rPr lang="fi-FI" sz="1200" b="0" i="0" dirty="0">
                <a:effectLst/>
                <a:latin typeface="Open Sans" panose="020B0604020202020204" pitchFamily="34" charset="0"/>
              </a:rPr>
              <a:t>Kaveri pyytää menemään johonkin ruutuun ja toinen parista ohjelmoi.</a:t>
            </a:r>
          </a:p>
          <a:p>
            <a:pPr>
              <a:lnSpc>
                <a:spcPct val="100000"/>
              </a:lnSpc>
            </a:pPr>
            <a:r>
              <a:rPr lang="fi-FI" sz="1200" b="0" i="0" dirty="0">
                <a:effectLst/>
                <a:latin typeface="Open Sans" panose="020B0604020202020204" pitchFamily="34" charset="0"/>
              </a:rPr>
              <a:t>Pari/ryhmä suunnittelee nuolilla reitin ja ohjelmoi </a:t>
            </a:r>
            <a:r>
              <a:rPr lang="fi-FI" sz="1200" b="0" i="0" dirty="0" err="1">
                <a:effectLst/>
                <a:latin typeface="Open Sans" panose="020B0604020202020204" pitchFamily="34" charset="0"/>
              </a:rPr>
              <a:t>Bee</a:t>
            </a:r>
            <a:r>
              <a:rPr lang="fi-FI" sz="1200" b="0" i="0" dirty="0">
                <a:effectLst/>
                <a:latin typeface="Open Sans" panose="020B0604020202020204" pitchFamily="34" charset="0"/>
              </a:rPr>
              <a:t>-Botin liikkumaan suunnitelman mukaan.</a:t>
            </a:r>
          </a:p>
          <a:p>
            <a:pPr>
              <a:lnSpc>
                <a:spcPct val="100000"/>
              </a:lnSpc>
            </a:pPr>
            <a:r>
              <a:rPr lang="fi-FI" sz="1200" b="0" i="0" dirty="0">
                <a:effectLst/>
                <a:latin typeface="Open Sans"/>
                <a:ea typeface="Open Sans"/>
                <a:cs typeface="Open Sans"/>
              </a:rPr>
              <a:t>Ohjaa </a:t>
            </a:r>
            <a:r>
              <a:rPr lang="fi-FI" sz="1200" b="0" i="0" dirty="0" err="1">
                <a:effectLst/>
                <a:latin typeface="Open Sans"/>
                <a:ea typeface="Open Sans"/>
                <a:cs typeface="Open Sans"/>
              </a:rPr>
              <a:t>Bee</a:t>
            </a:r>
            <a:r>
              <a:rPr lang="fi-FI" sz="1200" b="0" i="0" dirty="0">
                <a:effectLst/>
                <a:latin typeface="Open Sans"/>
                <a:ea typeface="Open Sans"/>
                <a:cs typeface="Open Sans"/>
              </a:rPr>
              <a:t>-Botilla haluttuun ruutuun. Ruudukon alla voi olla yksittäisiä kuvakortteja kaikenlaisista aihealueista (kirjaimet, numerot, kuvat, tyhjät kartongit, valmiit matot jne.).</a:t>
            </a:r>
            <a:r>
              <a:rPr lang="fi-FI" sz="1200" dirty="0">
                <a:latin typeface="Open Sans"/>
                <a:ea typeface="Open Sans"/>
                <a:cs typeface="Open Sans"/>
              </a:rPr>
              <a:t> </a:t>
            </a:r>
            <a:r>
              <a:rPr lang="fi-FI" sz="1200" b="0" i="0" dirty="0" err="1">
                <a:effectLst/>
                <a:latin typeface="Open Sans"/>
                <a:ea typeface="Open Sans"/>
                <a:cs typeface="Open Sans"/>
              </a:rPr>
              <a:t>Huom</a:t>
            </a:r>
            <a:r>
              <a:rPr lang="fi-FI" sz="1200" b="0" i="0" dirty="0">
                <a:effectLst/>
                <a:latin typeface="Open Sans"/>
                <a:ea typeface="Open Sans"/>
                <a:cs typeface="Open Sans"/>
              </a:rPr>
              <a:t>! Matalat kortit taskuihin, ettei </a:t>
            </a:r>
            <a:r>
              <a:rPr lang="fi-FI" sz="1200" b="0" i="0" dirty="0" err="1">
                <a:effectLst/>
                <a:latin typeface="Open Sans"/>
                <a:ea typeface="Open Sans"/>
                <a:cs typeface="Open Sans"/>
              </a:rPr>
              <a:t>Bee</a:t>
            </a:r>
            <a:r>
              <a:rPr lang="fi-FI" sz="1200" b="0" i="0" dirty="0">
                <a:effectLst/>
                <a:latin typeface="Open Sans"/>
                <a:ea typeface="Open Sans"/>
                <a:cs typeface="Open Sans"/>
              </a:rPr>
              <a:t>-Bot jää kiinni. Myös lapset voivat itse tehdä kortteja.</a:t>
            </a:r>
          </a:p>
          <a:p>
            <a:pPr>
              <a:lnSpc>
                <a:spcPct val="100000"/>
              </a:lnSpc>
            </a:pPr>
            <a:r>
              <a:rPr lang="fi-FI" sz="1200" dirty="0" err="1">
                <a:latin typeface="Open Sans"/>
                <a:ea typeface="Open Sans"/>
                <a:cs typeface="Open Sans"/>
              </a:rPr>
              <a:t>Beebotille</a:t>
            </a:r>
            <a:r>
              <a:rPr lang="fi-FI" sz="1200" dirty="0">
                <a:latin typeface="Open Sans"/>
                <a:ea typeface="Open Sans"/>
                <a:cs typeface="Open Sans"/>
              </a:rPr>
              <a:t> voi myös tehdä </a:t>
            </a:r>
            <a:r>
              <a:rPr lang="fi-FI" sz="1200" b="1" u="sng" dirty="0">
                <a:latin typeface="Open Sans"/>
                <a:ea typeface="Open Sans"/>
                <a:cs typeface="Open Sans"/>
              </a:rPr>
              <a:t>kevyitä</a:t>
            </a:r>
            <a:r>
              <a:rPr lang="fi-FI" sz="1200" dirty="0">
                <a:latin typeface="Open Sans"/>
                <a:ea typeface="Open Sans"/>
                <a:cs typeface="Open Sans"/>
              </a:rPr>
              <a:t> esteitä esim. tulitikkurasioista, vessapaperirullista ja se työntää ne pois tieltään. </a:t>
            </a:r>
            <a:endParaRPr lang="fi-FI" sz="1200" b="0" i="0" dirty="0">
              <a:effectLst/>
              <a:latin typeface="Open Sans" panose="020B0604020202020204" pitchFamily="34" charset="0"/>
              <a:ea typeface="Open Sans"/>
              <a:cs typeface="Open Sans"/>
            </a:endParaRPr>
          </a:p>
          <a:p>
            <a:pPr>
              <a:lnSpc>
                <a:spcPct val="100000"/>
              </a:lnSpc>
            </a:pPr>
            <a:r>
              <a:rPr lang="fi-FI" sz="1200" b="0" i="0" dirty="0">
                <a:effectLst/>
                <a:latin typeface="Open Sans" panose="020B0604020202020204" pitchFamily="34" charset="0"/>
              </a:rPr>
              <a:t>Ruudukon korteille voidaan laittaa pari. Ota pinosta kuva ja katso missä sen pari on ja ohjelmoi menemään ruudukkoon, esim. muistipelikortit. Lukumäärän harjoittelua, esim. </a:t>
            </a:r>
            <a:r>
              <a:rPr lang="fi-FI" sz="1200" b="0" i="0" dirty="0" err="1">
                <a:effectLst/>
                <a:latin typeface="Open Sans" panose="020B0604020202020204" pitchFamily="34" charset="0"/>
              </a:rPr>
              <a:t>Halligallikortit</a:t>
            </a:r>
            <a:r>
              <a:rPr lang="fi-FI" sz="1200" b="0" i="0" dirty="0">
                <a:effectLst/>
                <a:latin typeface="Open Sans" panose="020B0604020202020204" pitchFamily="34" charset="0"/>
              </a:rPr>
              <a:t> tms.</a:t>
            </a:r>
          </a:p>
          <a:p>
            <a:pPr>
              <a:lnSpc>
                <a:spcPct val="100000"/>
              </a:lnSpc>
            </a:pPr>
            <a:r>
              <a:rPr lang="fi-FI" sz="1200" b="0" i="0" dirty="0">
                <a:effectLst/>
                <a:latin typeface="Open Sans" panose="020B0604020202020204" pitchFamily="34" charset="0"/>
              </a:rPr>
              <a:t>Ohjaa </a:t>
            </a:r>
            <a:r>
              <a:rPr lang="fi-FI" sz="1200" b="0" i="0" dirty="0" err="1">
                <a:effectLst/>
                <a:latin typeface="Open Sans" panose="020B0604020202020204" pitchFamily="34" charset="0"/>
              </a:rPr>
              <a:t>Bee</a:t>
            </a:r>
            <a:r>
              <a:rPr lang="fi-FI" sz="1200" b="0" i="0" dirty="0">
                <a:effectLst/>
                <a:latin typeface="Open Sans" panose="020B0604020202020204" pitchFamily="34" charset="0"/>
              </a:rPr>
              <a:t>-Bottia esim. kaupunki/maatilamatoilla ja lapsi kertoo tarinaa </a:t>
            </a:r>
            <a:r>
              <a:rPr lang="fi-FI" sz="1200" b="0" i="0" dirty="0" err="1">
                <a:effectLst/>
                <a:latin typeface="Open Sans" panose="020B0604020202020204" pitchFamily="34" charset="0"/>
              </a:rPr>
              <a:t>BeeBotin</a:t>
            </a:r>
            <a:r>
              <a:rPr lang="fi-FI" sz="1200" b="0" i="0" dirty="0">
                <a:effectLst/>
                <a:latin typeface="Open Sans" panose="020B0604020202020204" pitchFamily="34" charset="0"/>
              </a:rPr>
              <a:t> matkasta (tarinan voi myös äänittää/videoida). </a:t>
            </a:r>
          </a:p>
          <a:p>
            <a:pPr>
              <a:lnSpc>
                <a:spcPct val="100000"/>
              </a:lnSpc>
            </a:pPr>
            <a:r>
              <a:rPr lang="fi-FI" sz="1200" b="0" i="0" dirty="0">
                <a:effectLst/>
                <a:latin typeface="Open Sans" panose="020B0604020202020204" pitchFamily="34" charset="0"/>
              </a:rPr>
              <a:t>Kirjainkortteja ja keksitään kirjaimella alkavia sanoja/näytellään pantomiimia tietyllä kirjaimella, tai lukusuora 1-10 kulkeminen järjestyksessä. Numerot kirkkaaseen </a:t>
            </a:r>
            <a:r>
              <a:rPr lang="fi-FI" sz="1200" dirty="0">
                <a:latin typeface="Open Sans" panose="020B0604020202020204" pitchFamily="34" charset="0"/>
              </a:rPr>
              <a:t>mattoon. </a:t>
            </a:r>
          </a:p>
          <a:p>
            <a:pPr>
              <a:lnSpc>
                <a:spcPct val="100000"/>
              </a:lnSpc>
            </a:pPr>
            <a:r>
              <a:rPr lang="fi-FI" sz="1200" dirty="0">
                <a:latin typeface="Open Sans" panose="020B0604020202020204" pitchFamily="34" charset="0"/>
              </a:rPr>
              <a:t>Ylöspäin eriyttäminen: laskutehtäviä - ratkaise lasku tai kuva ja sana lukijoille ohjelmoi </a:t>
            </a:r>
            <a:r>
              <a:rPr lang="fi-FI" sz="1200" dirty="0" err="1">
                <a:latin typeface="Open Sans" panose="020B0604020202020204" pitchFamily="34" charset="0"/>
              </a:rPr>
              <a:t>Bee</a:t>
            </a:r>
            <a:r>
              <a:rPr lang="fi-FI" sz="1200" dirty="0">
                <a:latin typeface="Open Sans" panose="020B0604020202020204" pitchFamily="34" charset="0"/>
              </a:rPr>
              <a:t>-Bot ratkaisuruutuun  </a:t>
            </a:r>
            <a:endParaRPr lang="fi-FI" sz="1200" b="0" i="0" dirty="0">
              <a:effectLst/>
              <a:latin typeface="Open Sans" panose="020B0604020202020204" pitchFamily="34" charset="0"/>
            </a:endParaRPr>
          </a:p>
          <a:p>
            <a:pPr>
              <a:lnSpc>
                <a:spcPct val="100000"/>
              </a:lnSpc>
            </a:pPr>
            <a:r>
              <a:rPr lang="fi-FI" sz="1200" b="0" i="0" dirty="0">
                <a:effectLst/>
                <a:latin typeface="Open Sans" panose="020B0604020202020204" pitchFamily="34" charset="0"/>
              </a:rPr>
              <a:t>Liikuntakortteja, joiden kohdalle päästyä suorita liike/tietty lukumäärä liikeitä.</a:t>
            </a:r>
          </a:p>
          <a:p>
            <a:pPr>
              <a:lnSpc>
                <a:spcPct val="100000"/>
              </a:lnSpc>
            </a:pPr>
            <a:r>
              <a:rPr lang="fi-FI" sz="1200" b="0" i="0" dirty="0">
                <a:effectLst/>
                <a:latin typeface="Open Sans" panose="020B0604020202020204" pitchFamily="34" charset="0"/>
              </a:rPr>
              <a:t>Laita ruudukkoon rakennelmakuvia; Rakenna palikoilla/multilinkeillä mallin mukaisesti.</a:t>
            </a:r>
          </a:p>
          <a:p>
            <a:pPr>
              <a:lnSpc>
                <a:spcPct val="100000"/>
              </a:lnSpc>
            </a:pPr>
            <a:r>
              <a:rPr lang="fi-FI" sz="1200" dirty="0">
                <a:latin typeface="Open Sans" panose="020B0604020202020204" pitchFamily="34" charset="0"/>
              </a:rPr>
              <a:t>Rakenna legoilla </a:t>
            </a:r>
            <a:r>
              <a:rPr lang="fi-FI" sz="1200" dirty="0" err="1">
                <a:latin typeface="Open Sans" panose="020B0604020202020204" pitchFamily="34" charset="0"/>
              </a:rPr>
              <a:t>BeeBotille</a:t>
            </a:r>
            <a:r>
              <a:rPr lang="fi-FI" sz="1200" dirty="0">
                <a:latin typeface="Open Sans" panose="020B0604020202020204" pitchFamily="34" charset="0"/>
              </a:rPr>
              <a:t> reittejä, mitä pitkin menee. </a:t>
            </a:r>
          </a:p>
          <a:p>
            <a:pPr>
              <a:lnSpc>
                <a:spcPct val="100000"/>
              </a:lnSpc>
            </a:pPr>
            <a:r>
              <a:rPr lang="fi-FI" sz="1200" dirty="0">
                <a:latin typeface="Open Sans" panose="020B0604020202020204" pitchFamily="34" charset="0"/>
              </a:rPr>
              <a:t>Jos intoa riittää, </a:t>
            </a:r>
            <a:r>
              <a:rPr lang="fi-FI" sz="1200" dirty="0" err="1">
                <a:latin typeface="Open Sans" panose="020B0604020202020204" pitchFamily="34" charset="0"/>
              </a:rPr>
              <a:t>BeeBotille</a:t>
            </a:r>
            <a:r>
              <a:rPr lang="fi-FI" sz="1200" dirty="0">
                <a:latin typeface="Open Sans" panose="020B0604020202020204" pitchFamily="34" charset="0"/>
              </a:rPr>
              <a:t> voi rakentaa kokonaisen maailman.</a:t>
            </a:r>
            <a:endParaRPr lang="fi-FI" sz="1200" dirty="0"/>
          </a:p>
          <a:p>
            <a:pPr>
              <a:lnSpc>
                <a:spcPct val="100000"/>
              </a:lnSpc>
            </a:pPr>
            <a:r>
              <a:rPr lang="fi-FI" sz="1200" dirty="0">
                <a:latin typeface="Open Sans"/>
                <a:ea typeface="Open Sans"/>
                <a:cs typeface="Open Sans"/>
              </a:rPr>
              <a:t>Tabletille on myös </a:t>
            </a:r>
            <a:r>
              <a:rPr lang="fi-FI" sz="1200" dirty="0" err="1">
                <a:latin typeface="Open Sans"/>
                <a:ea typeface="Open Sans"/>
                <a:cs typeface="Open Sans"/>
              </a:rPr>
              <a:t>BeeBot</a:t>
            </a:r>
            <a:r>
              <a:rPr lang="fi-FI" sz="1200" dirty="0">
                <a:latin typeface="Open Sans"/>
                <a:ea typeface="Open Sans"/>
                <a:cs typeface="Open Sans"/>
              </a:rPr>
              <a:t>- </a:t>
            </a:r>
            <a:r>
              <a:rPr lang="fi-FI" sz="1200" dirty="0" err="1">
                <a:latin typeface="Open Sans"/>
                <a:ea typeface="Open Sans"/>
                <a:cs typeface="Open Sans"/>
              </a:rPr>
              <a:t>app</a:t>
            </a:r>
            <a:r>
              <a:rPr lang="fi-FI" sz="1200" dirty="0">
                <a:latin typeface="Open Sans"/>
                <a:ea typeface="Open Sans"/>
                <a:cs typeface="Open Sans"/>
              </a:rPr>
              <a:t>, jossa voi myös harjoitella </a:t>
            </a:r>
            <a:r>
              <a:rPr lang="fi-FI" sz="1200" dirty="0" err="1">
                <a:latin typeface="Open Sans"/>
                <a:ea typeface="Open Sans"/>
                <a:cs typeface="Open Sans"/>
              </a:rPr>
              <a:t>BeeBotin</a:t>
            </a:r>
            <a:r>
              <a:rPr lang="fi-FI" sz="1200" dirty="0">
                <a:latin typeface="Open Sans"/>
                <a:ea typeface="Open Sans"/>
                <a:cs typeface="Open Sans"/>
              </a:rPr>
              <a:t> ohjelmointia. </a:t>
            </a:r>
            <a:endParaRPr lang="fi-FI" sz="1200" dirty="0">
              <a:latin typeface="Open Sans" panose="020B0604020202020204" pitchFamily="34" charset="0"/>
              <a:ea typeface="Open Sans"/>
              <a:cs typeface="Open Sans"/>
            </a:endParaRPr>
          </a:p>
        </p:txBody>
      </p:sp>
      <p:pic>
        <p:nvPicPr>
          <p:cNvPr id="4100" name="Picture 4" descr="Bee Bot Cities Complete! - Welcome to CHES GT">
            <a:extLst>
              <a:ext uri="{FF2B5EF4-FFF2-40B4-BE49-F238E27FC236}">
                <a16:creationId xmlns:a16="http://schemas.microsoft.com/office/drawing/2014/main" id="{E78F9545-FEF4-5212-89D2-31067570E6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00" r="8552" b="-2"/>
          <a:stretch/>
        </p:blipFill>
        <p:spPr bwMode="auto">
          <a:xfrm>
            <a:off x="9072573" y="10"/>
            <a:ext cx="3122346" cy="2714862"/>
          </a:xfrm>
          <a:custGeom>
            <a:avLst/>
            <a:gdLst/>
            <a:ahLst/>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Kuvan esikatselu">
            <a:extLst>
              <a:ext uri="{FF2B5EF4-FFF2-40B4-BE49-F238E27FC236}">
                <a16:creationId xmlns:a16="http://schemas.microsoft.com/office/drawing/2014/main" id="{84EC8961-3908-94BC-5EFD-2DF06B6212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4998"/>
          <a:stretch/>
        </p:blipFill>
        <p:spPr bwMode="auto">
          <a:xfrm>
            <a:off x="7416800" y="378072"/>
            <a:ext cx="2336800" cy="2336800"/>
          </a:xfrm>
          <a:custGeom>
            <a:avLst/>
            <a:gdLst/>
            <a:ahLst/>
            <a:cxnLst/>
            <a:rect l="l" t="t" r="r" b="b"/>
            <a:pathLst>
              <a:path w="3072384" h="3072384">
                <a:moveTo>
                  <a:pt x="1536192" y="0"/>
                </a:moveTo>
                <a:cubicBezTo>
                  <a:pt x="2384607" y="0"/>
                  <a:pt x="3072384" y="687777"/>
                  <a:pt x="3072384" y="1536192"/>
                </a:cubicBezTo>
                <a:cubicBezTo>
                  <a:pt x="3072384" y="2384607"/>
                  <a:pt x="2384607" y="3072384"/>
                  <a:pt x="1536192" y="3072384"/>
                </a:cubicBezTo>
                <a:cubicBezTo>
                  <a:pt x="687777" y="3072384"/>
                  <a:pt x="0" y="2384607"/>
                  <a:pt x="0" y="1536192"/>
                </a:cubicBezTo>
                <a:cubicBezTo>
                  <a:pt x="0" y="687777"/>
                  <a:pt x="687777" y="0"/>
                  <a:pt x="1536192"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2AA0A770-D18C-D7C3-4A24-900320BC2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380" r="1" b="12960"/>
          <a:stretch/>
        </p:blipFill>
        <p:spPr bwMode="auto">
          <a:xfrm>
            <a:off x="9653386" y="4635500"/>
            <a:ext cx="2538614" cy="2222500"/>
          </a:xfrm>
          <a:custGeom>
            <a:avLst/>
            <a:gdLst/>
            <a:ahLst/>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9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93E22-29A7-5B09-6171-B904F2B42CE3}"/>
              </a:ext>
            </a:extLst>
          </p:cNvPr>
          <p:cNvSpPr>
            <a:spLocks noGrp="1"/>
          </p:cNvSpPr>
          <p:nvPr>
            <p:ph type="title"/>
          </p:nvPr>
        </p:nvSpPr>
        <p:spPr>
          <a:xfrm>
            <a:off x="758952" y="758952"/>
            <a:ext cx="9171432" cy="1078992"/>
          </a:xfrm>
        </p:spPr>
        <p:txBody>
          <a:bodyPr/>
          <a:lstStyle/>
          <a:p>
            <a:r>
              <a:rPr lang="fi-FI" dirty="0" err="1"/>
              <a:t>Spike</a:t>
            </a:r>
            <a:r>
              <a:rPr lang="fi-FI" dirty="0"/>
              <a:t> </a:t>
            </a:r>
            <a:r>
              <a:rPr lang="fi-FI" dirty="0" err="1"/>
              <a:t>essential</a:t>
            </a:r>
            <a:endParaRPr lang="fi-FI" dirty="0"/>
          </a:p>
        </p:txBody>
      </p:sp>
      <p:sp>
        <p:nvSpPr>
          <p:cNvPr id="3" name="Sisällön paikkamerkki 2">
            <a:extLst>
              <a:ext uri="{FF2B5EF4-FFF2-40B4-BE49-F238E27FC236}">
                <a16:creationId xmlns:a16="http://schemas.microsoft.com/office/drawing/2014/main" id="{916A10AA-4851-AAB0-BB77-9B39C60F1C13}"/>
              </a:ext>
            </a:extLst>
          </p:cNvPr>
          <p:cNvSpPr>
            <a:spLocks noGrp="1"/>
          </p:cNvSpPr>
          <p:nvPr>
            <p:ph idx="1"/>
          </p:nvPr>
        </p:nvSpPr>
        <p:spPr>
          <a:xfrm>
            <a:off x="576072" y="2054367"/>
            <a:ext cx="6245352" cy="4754880"/>
          </a:xfrm>
        </p:spPr>
        <p:txBody>
          <a:bodyPr>
            <a:normAutofit fontScale="92500" lnSpcReduction="10000"/>
          </a:bodyPr>
          <a:lstStyle/>
          <a:p>
            <a:r>
              <a:rPr lang="fi-FI" dirty="0"/>
              <a:t>SPIKE </a:t>
            </a:r>
            <a:r>
              <a:rPr lang="fi-FI" dirty="0" err="1"/>
              <a:t>Essential</a:t>
            </a:r>
            <a:r>
              <a:rPr lang="fi-FI" dirty="0"/>
              <a:t> on LEGO® </a:t>
            </a:r>
            <a:r>
              <a:rPr lang="fi-FI" dirty="0" err="1"/>
              <a:t>Educationin</a:t>
            </a:r>
            <a:r>
              <a:rPr lang="fi-FI" dirty="0"/>
              <a:t> opetusväline, joka auttaa sinua opettamaan ohjelmointia esikoulusta alakoulun loppuun saakka. Käy käytettäväksi jo 5-vuotiaiden kanssa.</a:t>
            </a:r>
          </a:p>
          <a:p>
            <a:r>
              <a:rPr lang="fi-FI" dirty="0"/>
              <a:t>Säilytetään varastossa. </a:t>
            </a:r>
            <a:r>
              <a:rPr lang="fi-FI" dirty="0" err="1"/>
              <a:t>BeeBotien</a:t>
            </a:r>
            <a:r>
              <a:rPr lang="fi-FI" dirty="0"/>
              <a:t> vieressä. Paketissa mukana kaksi tablettia ja kaksi lego pakettia (ei sekoiteta pakettien legoja keskenään).</a:t>
            </a:r>
          </a:p>
          <a:p>
            <a:r>
              <a:rPr lang="fi-FI" dirty="0"/>
              <a:t>Tableteissa asennettuna Lego </a:t>
            </a:r>
            <a:r>
              <a:rPr lang="fi-FI" dirty="0" err="1"/>
              <a:t>Spike</a:t>
            </a:r>
            <a:r>
              <a:rPr lang="fi-FI" dirty="0"/>
              <a:t> </a:t>
            </a:r>
            <a:r>
              <a:rPr lang="fi-FI" dirty="0" err="1"/>
              <a:t>app</a:t>
            </a:r>
            <a:r>
              <a:rPr lang="fi-FI" dirty="0"/>
              <a:t>, jossa rakenteluohjeet ja ohjelmointi ohjeet. Tablettien pääsykoodi: 000000</a:t>
            </a:r>
          </a:p>
          <a:p>
            <a:r>
              <a:rPr lang="fi-FI" dirty="0"/>
              <a:t>Paketin sisällön esittely: </a:t>
            </a:r>
            <a:r>
              <a:rPr lang="fi-FI" dirty="0">
                <a:hlinkClick r:id="rId2"/>
              </a:rPr>
              <a:t>https://youtu.be/TJ7J7QllLGA</a:t>
            </a:r>
            <a:endParaRPr lang="fi-FI" dirty="0"/>
          </a:p>
          <a:p>
            <a:pPr marL="0" indent="0">
              <a:buNone/>
            </a:pPr>
            <a:r>
              <a:rPr lang="fi-FI" dirty="0"/>
              <a:t>(löytyy YouTubesta haulla:</a:t>
            </a:r>
          </a:p>
          <a:p>
            <a:pPr marL="0" indent="0">
              <a:buNone/>
            </a:pPr>
            <a:r>
              <a:rPr lang="fi-FI" sz="2100" dirty="0"/>
              <a:t> </a:t>
            </a:r>
            <a:r>
              <a:rPr lang="en-US" sz="2100" dirty="0"/>
              <a:t>LEGO® Education SPIKE™ Essential &amp; </a:t>
            </a:r>
            <a:r>
              <a:rPr lang="en-US" sz="2100" dirty="0" err="1"/>
              <a:t>Lekolar</a:t>
            </a:r>
            <a:r>
              <a:rPr lang="en-US" sz="2100" dirty="0"/>
              <a:t>)</a:t>
            </a:r>
          </a:p>
          <a:p>
            <a:pPr marL="0" indent="0">
              <a:buNone/>
            </a:pPr>
            <a:endParaRPr lang="fi-FI" dirty="0"/>
          </a:p>
        </p:txBody>
      </p:sp>
      <p:pic>
        <p:nvPicPr>
          <p:cNvPr id="7170" name="Picture 2" descr="LEGO® Education SPIKE™ Essential – Peruspakkaus 45345 | LEGO® Education |  Virallinen LEGO®-kaupasta FI">
            <a:extLst>
              <a:ext uri="{FF2B5EF4-FFF2-40B4-BE49-F238E27FC236}">
                <a16:creationId xmlns:a16="http://schemas.microsoft.com/office/drawing/2014/main" id="{26ADA1F0-B49E-C4A6-E7CF-B6A8B8610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739" y="247027"/>
            <a:ext cx="3259645" cy="2237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Kuvan esikatselu">
            <a:extLst>
              <a:ext uri="{FF2B5EF4-FFF2-40B4-BE49-F238E27FC236}">
                <a16:creationId xmlns:a16="http://schemas.microsoft.com/office/drawing/2014/main" id="{EF82B3D7-FA78-09CE-F82B-6AE273B07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2355" y="1717440"/>
            <a:ext cx="3259645" cy="2444734"/>
          </a:xfrm>
          <a:prstGeom prst="rect">
            <a:avLst/>
          </a:prstGeom>
          <a:noFill/>
          <a:extLst>
            <a:ext uri="{909E8E84-426E-40DD-AFC4-6F175D3DCCD1}">
              <a14:hiddenFill xmlns:a14="http://schemas.microsoft.com/office/drawing/2010/main">
                <a:solidFill>
                  <a:srgbClr val="FFFFFF"/>
                </a:solidFill>
              </a14:hiddenFill>
            </a:ext>
          </a:extLst>
        </p:spPr>
      </p:pic>
      <p:sp>
        <p:nvSpPr>
          <p:cNvPr id="5" name="Ellipsi 4">
            <a:extLst>
              <a:ext uri="{FF2B5EF4-FFF2-40B4-BE49-F238E27FC236}">
                <a16:creationId xmlns:a16="http://schemas.microsoft.com/office/drawing/2014/main" id="{85744A50-A1D0-F439-86D0-F91306051877}"/>
              </a:ext>
            </a:extLst>
          </p:cNvPr>
          <p:cNvSpPr/>
          <p:nvPr/>
        </p:nvSpPr>
        <p:spPr>
          <a:xfrm>
            <a:off x="9239134" y="2749425"/>
            <a:ext cx="1271016" cy="9722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172" name="Picture 4" descr="Kuvan esikatselu">
            <a:extLst>
              <a:ext uri="{FF2B5EF4-FFF2-40B4-BE49-F238E27FC236}">
                <a16:creationId xmlns:a16="http://schemas.microsoft.com/office/drawing/2014/main" id="{43187784-3DC3-188B-3EB7-E543A5113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0" y="4026909"/>
            <a:ext cx="3516884" cy="263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62414"/>
      </p:ext>
    </p:extLst>
  </p:cSld>
  <p:clrMapOvr>
    <a:masterClrMapping/>
  </p:clrMapOvr>
</p:sld>
</file>

<file path=ppt/theme/theme1.xml><?xml version="1.0" encoding="utf-8"?>
<a:theme xmlns:a="http://schemas.openxmlformats.org/drawingml/2006/main" name="HeadlinesVTI">
  <a:themeElements>
    <a:clrScheme name="AnalogousFromRegularSeed_2SEEDS">
      <a:dk1>
        <a:srgbClr val="000000"/>
      </a:dk1>
      <a:lt1>
        <a:srgbClr val="FFFFFF"/>
      </a:lt1>
      <a:dk2>
        <a:srgbClr val="32271C"/>
      </a:dk2>
      <a:lt2>
        <a:srgbClr val="F0F2F3"/>
      </a:lt2>
      <a:accent1>
        <a:srgbClr val="D57517"/>
      </a:accent1>
      <a:accent2>
        <a:srgbClr val="E73829"/>
      </a:accent2>
      <a:accent3>
        <a:srgbClr val="B1A51F"/>
      </a:accent3>
      <a:accent4>
        <a:srgbClr val="14B4A5"/>
      </a:accent4>
      <a:accent5>
        <a:srgbClr val="29AAE7"/>
      </a:accent5>
      <a:accent6>
        <a:srgbClr val="1C4CD6"/>
      </a:accent6>
      <a:hlink>
        <a:srgbClr val="3F7FB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276</TotalTime>
  <Words>1306</Words>
  <Application>Microsoft Office PowerPoint</Application>
  <PresentationFormat>Laajakuva</PresentationFormat>
  <Paragraphs>86</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HeadlinesVTI</vt:lpstr>
      <vt:lpstr>Ohjelmoinnin alkeet 5-6-vuotiaille </vt:lpstr>
      <vt:lpstr>Ohjelmoinnin polku</vt:lpstr>
      <vt:lpstr>Aiheeseen orientoituminen</vt:lpstr>
      <vt:lpstr>Ohjelmointia ilman laitteita</vt:lpstr>
      <vt:lpstr>PowerPoint-esitys</vt:lpstr>
      <vt:lpstr>PowerPoint-esitys</vt:lpstr>
      <vt:lpstr>Ohjelmointi BeeBot</vt:lpstr>
      <vt:lpstr>Vinkkejä BeeBotin käyttöön</vt:lpstr>
      <vt:lpstr>Spike essential</vt:lpstr>
      <vt:lpstr>Rakentelu ja ohjelmointi</vt:lpstr>
      <vt:lpstr>PowerPoint-esitys</vt:lpstr>
      <vt:lpstr>Ohjelmoinnin iloa!  Kokeile rohkeasti yhdessä lasten kanssa  – jos et osaa, lapset neuvovat!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Ohjelmoinnin alkeet 5-6-vuotiaille</dc:title>
  <dc:creator>Kokkonen Katri-Anna</dc:creator>
  <cp:lastModifiedBy>Kokkonen Katri-Anna</cp:lastModifiedBy>
  <cp:revision>11</cp:revision>
  <cp:lastPrinted>2022-10-20T10:58:36Z</cp:lastPrinted>
  <dcterms:created xsi:type="dcterms:W3CDTF">2022-10-20T07:19:33Z</dcterms:created>
  <dcterms:modified xsi:type="dcterms:W3CDTF">2022-12-16T13:22:46Z</dcterms:modified>
</cp:coreProperties>
</file>